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sldIdLst>
    <p:sldId id="271" r:id="rId5"/>
    <p:sldId id="272" r:id="rId6"/>
    <p:sldId id="273" r:id="rId7"/>
    <p:sldId id="274" r:id="rId8"/>
    <p:sldId id="309" r:id="rId9"/>
    <p:sldId id="307" r:id="rId10"/>
    <p:sldId id="338" r:id="rId11"/>
    <p:sldId id="315" r:id="rId12"/>
    <p:sldId id="310" r:id="rId13"/>
    <p:sldId id="308" r:id="rId14"/>
    <p:sldId id="299" r:id="rId15"/>
    <p:sldId id="312" r:id="rId16"/>
    <p:sldId id="311" r:id="rId17"/>
    <p:sldId id="313" r:id="rId18"/>
    <p:sldId id="314" r:id="rId19"/>
    <p:sldId id="316" r:id="rId20"/>
    <p:sldId id="317" r:id="rId21"/>
    <p:sldId id="318" r:id="rId22"/>
    <p:sldId id="319" r:id="rId23"/>
    <p:sldId id="320" r:id="rId24"/>
    <p:sldId id="321" r:id="rId25"/>
    <p:sldId id="325" r:id="rId26"/>
    <p:sldId id="322" r:id="rId27"/>
    <p:sldId id="326" r:id="rId28"/>
    <p:sldId id="327" r:id="rId29"/>
    <p:sldId id="328" r:id="rId30"/>
    <p:sldId id="329" r:id="rId31"/>
    <p:sldId id="323" r:id="rId32"/>
    <p:sldId id="324" r:id="rId33"/>
    <p:sldId id="330" r:id="rId34"/>
    <p:sldId id="331" r:id="rId35"/>
    <p:sldId id="332" r:id="rId36"/>
    <p:sldId id="333" r:id="rId37"/>
    <p:sldId id="339" r:id="rId38"/>
    <p:sldId id="340" r:id="rId39"/>
    <p:sldId id="341" r:id="rId40"/>
    <p:sldId id="343" r:id="rId41"/>
    <p:sldId id="334" r:id="rId42"/>
    <p:sldId id="335" r:id="rId43"/>
    <p:sldId id="336" r:id="rId44"/>
    <p:sldId id="337" r:id="rId45"/>
    <p:sldId id="29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853" autoAdjust="0"/>
  </p:normalViewPr>
  <p:slideViewPr>
    <p:cSldViewPr snapToGrid="0" showGuides="1">
      <p:cViewPr varScale="1">
        <p:scale>
          <a:sx n="95" d="100"/>
          <a:sy n="95" d="100"/>
        </p:scale>
        <p:origin x="1134"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6/7/2018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2776357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need data. We</a:t>
            </a:r>
            <a:r>
              <a:rPr lang="en-US" baseline="0" dirty="0"/>
              <a:t> can’t just stick to an opinion with dogmatic ferocity and make any headway. This is true about performance. It’s one thing to speculate that a code change will be faster. It’s another if you can back it up with performance metrics.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181358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be objective as possible. Don’t sway</a:t>
            </a:r>
            <a:r>
              <a:rPr lang="en-US" baseline="0" dirty="0"/>
              <a:t> the data with subjective biases. Be like Marie Curie….except with less radioactivity and dying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630587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version of this is popularity. But this only shows which one is being used more – it really doesn’t address the notion of which one is “better”.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330484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a bit.</a:t>
            </a:r>
            <a:r>
              <a:rPr lang="en-US" baseline="0" dirty="0"/>
              <a:t> Tabs started with typewriters where you could set the size of the indention. “Tab stops”. Manually doing that with hitting the space bar is annoying (just like the Silicon Valley video clip shows).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42648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Indention is key to having well-formatted code that is readable. In modern IDEs, you can set the size of the</a:t>
            </a:r>
            <a:r>
              <a:rPr lang="en-US" baseline="0" dirty="0"/>
              <a:t> indention to whatever looks good to you.</a:t>
            </a:r>
          </a:p>
          <a:p>
            <a:endParaRPr lang="en-US" baseline="0" dirty="0"/>
          </a:p>
          <a:p>
            <a:r>
              <a:rPr lang="en-US" baseline="0" dirty="0"/>
              <a:t>BTW notice the “Keep tabs” selection. That’s a hint as to what I prefer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3062556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data point is file size. Note that if you use spaces, you’re going to end</a:t>
            </a:r>
            <a:r>
              <a:rPr lang="en-US" baseline="0" dirty="0"/>
              <a:t> up using more characters than if you used tabs. And in these days of terabytes laptops and </a:t>
            </a:r>
            <a:r>
              <a:rPr lang="en-US" baseline="0" dirty="0" err="1"/>
              <a:t>exabyte</a:t>
            </a:r>
            <a:r>
              <a:rPr lang="en-US" baseline="0" dirty="0"/>
              <a:t> servers, this will add up! (That was being a bit sarcastic </a:t>
            </a:r>
            <a:r>
              <a:rPr lang="en-US" baseline="0" dirty="0">
                <a:sym typeface="Wingdings" panose="00000500000000000000" pitchFamily="2" charset="2"/>
              </a:rPr>
              <a:t>:), but tabs will make your file smaller.)</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784685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think about the compiler. Even though whitespace is considered “trivia” – it’s literally called “</a:t>
            </a:r>
            <a:r>
              <a:rPr lang="en-US" dirty="0" err="1"/>
              <a:t>SyntaxTrivia</a:t>
            </a:r>
            <a:r>
              <a:rPr lang="en-US" dirty="0"/>
              <a:t>” in Roslyn – it still has to parse those characters.</a:t>
            </a:r>
            <a:r>
              <a:rPr lang="en-US" baseline="0" dirty="0"/>
              <a:t> Wouldn’t it be more efficient to parse less characters?</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23106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decided</a:t>
            </a:r>
            <a:r>
              <a:rPr lang="en-US" baseline="0" dirty="0"/>
              <a:t> to grab a bunch of OSS code, reformat it for tabs and spaces, get the file sizes, and then get benchmark numbers on the compilation times between them. Sounds easy? Well…not so much.</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73246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data on file size</a:t>
            </a:r>
            <a:r>
              <a:rPr lang="en-US" baseline="0" dirty="0"/>
              <a:t> and compilation time, I needed a bunch of projects. So I went to </a:t>
            </a:r>
            <a:r>
              <a:rPr lang="en-US" baseline="0" dirty="0" err="1"/>
              <a:t>Github</a:t>
            </a:r>
            <a:r>
              <a:rPr lang="en-US" baseline="0" dirty="0"/>
              <a:t> and pulled down repos from well-known projects (at least I think they’re well-known). I also made sure they could be compiled from VS 2017..</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177220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of</a:t>
            </a:r>
            <a:r>
              <a:rPr lang="en-US" baseline="0" dirty="0"/>
              <a:t> using </a:t>
            </a:r>
            <a:r>
              <a:rPr lang="en-US" baseline="0" dirty="0" err="1"/>
              <a:t>System.Ben</a:t>
            </a:r>
            <a:r>
              <a:rPr lang="en-US" baseline="0" dirty="0"/>
              <a:t> as well, but….you know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118843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start a fight of epic</a:t>
            </a:r>
            <a:r>
              <a:rPr lang="en-US" baseline="0" dirty="0"/>
              <a:t> proportions in developer circles…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446114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take each repo, and move them to a directory as two copies: “tab” and “space”</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908723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panose="00000500000000000000" pitchFamily="2" charset="2"/>
              </a:rPr>
              <a:t>Each repo directory gets a custom .</a:t>
            </a:r>
            <a:r>
              <a:rPr lang="en-US" baseline="0" dirty="0" err="1">
                <a:sym typeface="Wingdings" panose="00000500000000000000" pitchFamily="2" charset="2"/>
              </a:rPr>
              <a:t>editorconfig</a:t>
            </a:r>
            <a:r>
              <a:rPr lang="en-US" baseline="0" dirty="0">
                <a:sym typeface="Wingdings" panose="00000500000000000000" pitchFamily="2" charset="2"/>
              </a:rPr>
              <a:t> file (wiping out any that currently exist), and then all .</a:t>
            </a:r>
            <a:r>
              <a:rPr lang="en-US" baseline="0" dirty="0" err="1">
                <a:sym typeface="Wingdings" panose="00000500000000000000" pitchFamily="2" charset="2"/>
              </a:rPr>
              <a:t>cs</a:t>
            </a:r>
            <a:r>
              <a:rPr lang="en-US" baseline="0" dirty="0">
                <a:sym typeface="Wingdings" panose="00000500000000000000" pitchFamily="2" charset="2"/>
              </a:rPr>
              <a:t> files are automatically formatted by driving a VS process.</a:t>
            </a:r>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3199873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each solution version is run through a compilation process and the times are calculated with Benchmark.NET. Actually, this changed from building from workspaces to </a:t>
            </a:r>
            <a:r>
              <a:rPr lang="en-US" baseline="0" dirty="0" err="1"/>
              <a:t>MSBuild</a:t>
            </a:r>
            <a:r>
              <a:rPr lang="en-US" baseline="0" dirty="0"/>
              <a:t> to just parsing C#.</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1771017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a:t>
            </a:r>
            <a:r>
              <a:rPr lang="en-US" baseline="0" dirty="0"/>
              <a:t> quick walkthrough of the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899775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this took a lot of time to run. I don’t have exact numbers on the total time, but it’s</a:t>
            </a:r>
            <a:r>
              <a:rPr lang="en-US" baseline="0" dirty="0"/>
              <a:t> some of the projects took hours to reformat.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3906227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 code has been downloaded, reformatted,</a:t>
            </a:r>
            <a:r>
              <a:rPr lang="en-US" baseline="0" dirty="0"/>
              <a:t> and compiled. The question is….WHO WINS?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1519026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Drum roll,</a:t>
            </a:r>
            <a:r>
              <a:rPr lang="en-US" baseline="0" dirty="0"/>
              <a:t> please!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3350163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file size, it’s clear</a:t>
            </a:r>
            <a:r>
              <a:rPr lang="en-US" baseline="0" dirty="0"/>
              <a:t> using tabs helps. On average you get about 10% reduction in size.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459654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parsing times, it’s not as clear. Overall there seems to be some small gains using tabs but it’s not consistent.</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2004544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even went so far to</a:t>
            </a:r>
            <a:r>
              <a:rPr lang="en-US" baseline="0" dirty="0"/>
              <a:t> do tests just on parsing simple expressions with leading trivia. Note that in both cases, the trivia is represented by the same </a:t>
            </a:r>
            <a:r>
              <a:rPr lang="en-US" baseline="0" dirty="0" err="1"/>
              <a:t>struct</a:t>
            </a:r>
            <a:r>
              <a:rPr lang="en-US" baseline="0" dirty="0"/>
              <a:t>, which captures the span and the raw text.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2110550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Tabs. Spaces. It</a:t>
            </a:r>
            <a:r>
              <a:rPr lang="en-US" baseline="0" dirty="0"/>
              <a:t> is the biggest, thorniest problem we face in software development today. Forget language discussions and syntax arguments. Forget cloud provider debates. THIS is where the battle rages.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204791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a:t>
            </a:r>
            <a:r>
              <a:rPr lang="en-US" baseline="0" dirty="0"/>
              <a:t> </a:t>
            </a:r>
            <a:r>
              <a:rPr lang="en-US" dirty="0"/>
              <a:t>isn’t much of a difference, if</a:t>
            </a:r>
            <a:r>
              <a:rPr lang="en-US" baseline="0" dirty="0"/>
              <a:t> any. The only difference is in reading the trivia and capturing it into the same kind of </a:t>
            </a:r>
            <a:r>
              <a:rPr lang="en-US" baseline="0" dirty="0" err="1"/>
              <a:t>struct</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593113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really drive the point home, let’s use </a:t>
            </a:r>
            <a:r>
              <a:rPr lang="en-US" baseline="0" dirty="0" err="1"/>
              <a:t>RoslynQuoter</a:t>
            </a:r>
            <a:r>
              <a:rPr lang="en-US" baseline="0" dirty="0"/>
              <a:t>. The first line uses a tab, the second has three spaces.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2918728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first one, it uses </a:t>
            </a:r>
            <a:r>
              <a:rPr lang="en-US" dirty="0" err="1"/>
              <a:t>SyntaxFactory.Tab</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1799899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spaces, it puts the space into the call.</a:t>
            </a:r>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27031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if we increase the tab count to two, the call changes to having the tab</a:t>
            </a:r>
            <a:r>
              <a:rPr lang="en-US" baseline="0" dirty="0"/>
              <a:t> within the </a:t>
            </a:r>
            <a:r>
              <a:rPr lang="en-US" baseline="0" dirty="0" err="1"/>
              <a:t>Whitepace</a:t>
            </a:r>
            <a:r>
              <a:rPr lang="en-US" baseline="0" dirty="0"/>
              <a:t>() call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2414665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the end of the day, it really doesn’t matter that much. Sure, file sizes do</a:t>
            </a:r>
            <a:r>
              <a:rPr lang="en-US" baseline="0" dirty="0"/>
              <a:t> go down, but from a parsing perspective, it doesn’t seem to really matter much at all.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41754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to be consistent, just like any formatting or practice choice.</a:t>
            </a:r>
            <a:r>
              <a:rPr lang="en-US" baseline="0" dirty="0"/>
              <a:t> Don’t mix throughout a code base. There’s no point. Just stick with what’s there. And with .</a:t>
            </a:r>
            <a:r>
              <a:rPr lang="en-US" baseline="0" dirty="0" err="1"/>
              <a:t>editorconfig</a:t>
            </a:r>
            <a:r>
              <a:rPr lang="en-US" baseline="0" dirty="0"/>
              <a:t> files, it makes the choice pretty much irrelevant and specific to a particular code base.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2647292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all get along, hug and be happy!</a:t>
            </a:r>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2326553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I’m still sticking with tabs </a:t>
            </a:r>
            <a:r>
              <a:rPr lang="en-US"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1939695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http://joshondesign.com/2014/09/02/bar</a:t>
            </a:r>
          </a:p>
          <a:p>
            <a:r>
              <a:rPr lang="en-US" dirty="0"/>
              <a:t>https://lostechies.com/jimmybogard/2012/03/07/tabs-versus-spaces-spaces-won/</a:t>
            </a:r>
          </a:p>
          <a:p>
            <a:r>
              <a:rPr lang="en-US" dirty="0"/>
              <a:t>http://jarrodoverson.com/blog/spaces-vs-tabs/</a:t>
            </a:r>
          </a:p>
          <a:p>
            <a:r>
              <a:rPr lang="en-US" dirty="0"/>
              <a:t>http://softwareengineering.stackexchange.com/questions/57/tabs-versus-spaces-what-is-the-proper-indentation-character-for-everything-in-e</a:t>
            </a:r>
          </a:p>
          <a:p>
            <a:r>
              <a:rPr lang="en-US" dirty="0"/>
              <a:t>https://twitter.com/ThePracticalDev/status/737185546020126720</a:t>
            </a:r>
          </a:p>
          <a:p>
            <a:r>
              <a:rPr lang="en-US" dirty="0"/>
              <a:t>https://www.jwz.org/doc/tabs-vs-spaces.html</a:t>
            </a:r>
          </a:p>
          <a:p>
            <a:r>
              <a:rPr lang="en-US" dirty="0"/>
              <a:t>https://www.youtube.com/watch?v=SsoOG6ZeyUI</a:t>
            </a:r>
          </a:p>
          <a:p>
            <a:r>
              <a:rPr lang="en-US" dirty="0"/>
              <a:t>https://blogs.msdn.microsoft.com/cyrusn/2004/09/14/tabs-vs-spaces/</a:t>
            </a:r>
          </a:p>
          <a:p>
            <a:r>
              <a:rPr lang="en-US" dirty="0"/>
              <a:t>https://medium.com/@hoffa/400-000-github-repositories-1-billion-files-14-terabytes-of-code-spaces-or-tabs-7cfe0b5dd7fd#.anu4uru0u</a:t>
            </a:r>
          </a:p>
          <a:p>
            <a:r>
              <a:rPr lang="en-US" dirty="0"/>
              <a:t>https://github.com/DefinitelyTyped/DefinitelyTyped/issues/1709</a:t>
            </a:r>
          </a:p>
          <a:p>
            <a:r>
              <a:rPr lang="en-US" dirty="0"/>
              <a:t>https://blog.codinghorror.com/death-to-the-space-infidels/</a:t>
            </a:r>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425073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it’s usually not just</a:t>
            </a:r>
            <a:r>
              <a:rPr lang="en-US" baseline="0" dirty="0"/>
              <a:t> two people fighting – it’s all-out WAR!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44335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Silicon Valley demonstrates how vicious</a:t>
            </a:r>
            <a:r>
              <a:rPr lang="en-US" baseline="0" dirty="0"/>
              <a:t> this battle gets! (Side note: NOBODY manually enters spaces like what she does in the scene, that’s just crazy)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328495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smattering</a:t>
            </a:r>
            <a:r>
              <a:rPr lang="en-US" baseline="0" dirty="0"/>
              <a:t> of opinions about tabs and spaces on the internet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471820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a:t>
            </a:r>
            <a:r>
              <a:rPr lang="en-US" baseline="0" dirty="0"/>
              <a:t> the way, that last bullet point? That’s crazy talk and we won’t talk about it further.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08995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apparently Apple does this </a:t>
            </a:r>
            <a:r>
              <a:rPr lang="en-US" sz="1200" kern="1200" dirty="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325577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whenever someone picks a side, there’s emotional baggage and opinions and frankly, they want to WIN!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1776838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JamesNK/Newtonsoft.Json" TargetMode="External"/><Relationship Id="rId3" Type="http://schemas.openxmlformats.org/officeDocument/2006/relationships/hyperlink" Target="https://github.com/jasonbock/rocks" TargetMode="External"/><Relationship Id="rId7" Type="http://schemas.openxmlformats.org/officeDocument/2006/relationships/hyperlink" Target="https://github.com/moq/moq"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marimerLLC/csla" TargetMode="External"/><Relationship Id="rId11" Type="http://schemas.openxmlformats.org/officeDocument/2006/relationships/hyperlink" Target="https://github.com/nodatime/nodatime" TargetMode="External"/><Relationship Id="rId5" Type="http://schemas.openxmlformats.org/officeDocument/2006/relationships/hyperlink" Target="https://github.com/AutoMapper/AutoMapper" TargetMode="External"/><Relationship Id="rId10" Type="http://schemas.openxmlformats.org/officeDocument/2006/relationships/hyperlink" Target="https://github.com/NLog/NLog/" TargetMode="External"/><Relationship Id="rId4" Type="http://schemas.openxmlformats.org/officeDocument/2006/relationships/hyperlink" Target="https://github.com/autofac/Autofac" TargetMode="External"/><Relationship Id="rId9" Type="http://schemas.openxmlformats.org/officeDocument/2006/relationships/hyperlink" Target="https://github.com/AngleSharp/AngleShar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jarrodoverson.com/blog/spaces-vs-tab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blogs.msdn.microsoft.com/cyrusn/2004/09/14/tabs-vs-spaces/" TargetMode="External"/><Relationship Id="rId5" Type="http://schemas.openxmlformats.org/officeDocument/2006/relationships/hyperlink" Target="https://blog.codinghorror.com/death-to-the-space-infidels/" TargetMode="External"/><Relationship Id="rId4" Type="http://schemas.openxmlformats.org/officeDocument/2006/relationships/hyperlink" Target="http://www.macdrifter.com/2012/04/writing-in-markdown-list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Tabs Vs. Spaces - The Greatest Battle of Our Time</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http://www.emacswiki.org/pics/static/TabsSpacesBoth.png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669" y="1345838"/>
            <a:ext cx="9228946" cy="4183274"/>
          </a:xfrm>
          <a:prstGeom prst="rect">
            <a:avLst/>
          </a:prstGeom>
        </p:spPr>
      </p:pic>
    </p:spTree>
    <p:extLst>
      <p:ext uri="{BB962C8B-B14F-4D97-AF65-F5344CB8AC3E}">
        <p14:creationId xmlns:p14="http://schemas.microsoft.com/office/powerpoint/2010/main" val="1408250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Overview</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https://twitter.com/StackSmashing/status/961658232841400320</a:t>
            </a:r>
          </a:p>
          <a:p>
            <a:pPr algn="r"/>
            <a:r>
              <a:rPr lang="en-US" sz="1200" dirty="0">
                <a:latin typeface="+mj-lt"/>
                <a:cs typeface="Calibri" pitchFamily="34" charset="0"/>
              </a:rPr>
              <a:t>https://pbs.twimg.com/media/DVh-ti-WAAArU1A.jpg:large</a:t>
            </a:r>
          </a:p>
        </p:txBody>
      </p:sp>
      <p:pic>
        <p:nvPicPr>
          <p:cNvPr id="4" name="Picture 3">
            <a:extLst>
              <a:ext uri="{FF2B5EF4-FFF2-40B4-BE49-F238E27FC236}">
                <a16:creationId xmlns:a16="http://schemas.microsoft.com/office/drawing/2014/main" id="{840FFECB-2587-4383-BE3D-311905838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980" y="1010920"/>
            <a:ext cx="3368040" cy="4836160"/>
          </a:xfrm>
          <a:prstGeom prst="rect">
            <a:avLst/>
          </a:prstGeom>
        </p:spPr>
      </p:pic>
    </p:spTree>
    <p:extLst>
      <p:ext uri="{BB962C8B-B14F-4D97-AF65-F5344CB8AC3E}">
        <p14:creationId xmlns:p14="http://schemas.microsoft.com/office/powerpoint/2010/main" val="349601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a:t>
            </a:r>
          </a:p>
        </p:txBody>
      </p:sp>
      <p:sp>
        <p:nvSpPr>
          <p:cNvPr id="2" name="Rectangle 1"/>
          <p:cNvSpPr/>
          <p:nvPr/>
        </p:nvSpPr>
        <p:spPr>
          <a:xfrm>
            <a:off x="3795178" y="1458526"/>
            <a:ext cx="4607927" cy="4154984"/>
          </a:xfrm>
          <a:prstGeom prst="rect">
            <a:avLst/>
          </a:prstGeom>
        </p:spPr>
        <p:txBody>
          <a:bodyPr wrap="square">
            <a:spAutoFit/>
          </a:bodyPr>
          <a:lstStyle/>
          <a:p>
            <a:pPr algn="ctr"/>
            <a:r>
              <a:rPr lang="en-US" sz="4400" dirty="0"/>
              <a:t>"We could </a:t>
            </a:r>
            <a:r>
              <a:rPr lang="en-US" sz="4400" dirty="0" err="1"/>
              <a:t>organise</a:t>
            </a:r>
            <a:r>
              <a:rPr lang="en-US" sz="4400" dirty="0"/>
              <a:t> a battle to decide on tabs vs space, but nobody wins there."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https://github.com/DefinitelyTyped/DefinitelyTyped/issues/1709</a:t>
            </a:r>
          </a:p>
        </p:txBody>
      </p:sp>
      <p:grpSp>
        <p:nvGrpSpPr>
          <p:cNvPr id="15" name="Group 14"/>
          <p:cNvGrpSpPr/>
          <p:nvPr/>
        </p:nvGrpSpPr>
        <p:grpSpPr>
          <a:xfrm>
            <a:off x="3564221" y="855042"/>
            <a:ext cx="5029200" cy="5029200"/>
            <a:chOff x="3564221" y="855042"/>
            <a:chExt cx="5029200" cy="5029200"/>
          </a:xfrm>
        </p:grpSpPr>
        <p:sp>
          <p:nvSpPr>
            <p:cNvPr id="4" name="Oval 3"/>
            <p:cNvSpPr/>
            <p:nvPr/>
          </p:nvSpPr>
          <p:spPr>
            <a:xfrm>
              <a:off x="3564221" y="855042"/>
              <a:ext cx="5029200" cy="5029200"/>
            </a:xfrm>
            <a:prstGeom prst="ellipse">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4" idx="5"/>
              <a:endCxn id="4" idx="1"/>
            </p:cNvCxnSpPr>
            <p:nvPr/>
          </p:nvCxnSpPr>
          <p:spPr>
            <a:xfrm flipH="1" flipV="1">
              <a:off x="4300730" y="1591551"/>
              <a:ext cx="3556182" cy="3556182"/>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0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955" y="975360"/>
            <a:ext cx="6458373" cy="4843780"/>
          </a:xfrm>
          <a:prstGeom prst="rect">
            <a:avLst/>
          </a:prstGeom>
        </p:spPr>
      </p:pic>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http://www.micfarris.com/wp-content/uploads/2011/10/Big-Data.jpg</a:t>
            </a:r>
          </a:p>
        </p:txBody>
      </p:sp>
    </p:spTree>
    <p:extLst>
      <p:ext uri="{BB962C8B-B14F-4D97-AF65-F5344CB8AC3E}">
        <p14:creationId xmlns:p14="http://schemas.microsoft.com/office/powerpoint/2010/main" val="314660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http://www.rsc.org/diversity/175-faces/sites/175facesofchemistry/files/12_Marie_Curie_1200px.jpg</a:t>
            </a:r>
          </a:p>
          <a:p>
            <a:pPr algn="r"/>
            <a:r>
              <a:rPr lang="en-US" sz="1200" dirty="0">
                <a:latin typeface="+mj-lt"/>
                <a:cs typeface="Calibri" pitchFamily="34" charset="0"/>
              </a:rPr>
              <a:t>https://openclipart.org/image/2400px/svg_to_png/253954/radioactive-transparent.png</a:t>
            </a:r>
          </a:p>
          <a:p>
            <a:pPr algn="r"/>
            <a:r>
              <a:rPr lang="en-US" sz="1200" dirty="0">
                <a:latin typeface="+mj-lt"/>
                <a:cs typeface="Calibri" pitchFamily="34" charset="0"/>
              </a:rPr>
              <a:t>http://www.madlantern.com/blog/wp-content/uploads/2012/09/tombstone.png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642" y="1122680"/>
            <a:ext cx="9271000" cy="4635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8677" y="1341120"/>
            <a:ext cx="1838325" cy="2286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6012" y="2371095"/>
            <a:ext cx="2512050" cy="2512050"/>
          </a:xfrm>
          <a:prstGeom prst="rect">
            <a:avLst/>
          </a:prstGeom>
        </p:spPr>
      </p:pic>
    </p:spTree>
    <p:extLst>
      <p:ext uri="{BB962C8B-B14F-4D97-AF65-F5344CB8AC3E}">
        <p14:creationId xmlns:p14="http://schemas.microsoft.com/office/powerpoint/2010/main" val="105134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11" name="Rectangle 10"/>
          <p:cNvSpPr/>
          <p:nvPr/>
        </p:nvSpPr>
        <p:spPr>
          <a:xfrm>
            <a:off x="4886961" y="6276894"/>
            <a:ext cx="7305040" cy="453605"/>
          </a:xfrm>
          <a:prstGeom prst="rect">
            <a:avLst/>
          </a:prstGeom>
        </p:spPr>
        <p:txBody>
          <a:bodyPr wrap="square" anchor="ctr" anchorCtr="0">
            <a:noAutofit/>
          </a:bodyPr>
          <a:lstStyle/>
          <a:p>
            <a:pPr algn="r"/>
            <a:r>
              <a:rPr lang="en-US" sz="1200" dirty="0">
                <a:latin typeface="+mj-lt"/>
                <a:cs typeface="Calibri" pitchFamily="34" charset="0"/>
              </a:rPr>
              <a:t>https://medium.com/@hoffa/400-000-github-repositories-1-billion-files-14-terabytes-of-code-spaces-or-tabs-7cfe0b5dd7fd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287" y="1281747"/>
            <a:ext cx="6661709" cy="4377373"/>
          </a:xfrm>
          <a:prstGeom prst="rect">
            <a:avLst/>
          </a:prstGeom>
        </p:spPr>
      </p:pic>
    </p:spTree>
    <p:extLst>
      <p:ext uri="{BB962C8B-B14F-4D97-AF65-F5344CB8AC3E}">
        <p14:creationId xmlns:p14="http://schemas.microsoft.com/office/powerpoint/2010/main" val="261676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http://joshondesign.com/2014/09/02/bar</a:t>
            </a:r>
          </a:p>
        </p:txBody>
      </p:sp>
      <p:pic>
        <p:nvPicPr>
          <p:cNvPr id="1026" name="Picture 2" descr="http://i.imgur.com/mi0fg2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454" y="968885"/>
            <a:ext cx="6323296" cy="48855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447280" y="1009525"/>
            <a:ext cx="4653280" cy="4832092"/>
          </a:xfrm>
          <a:prstGeom prst="rect">
            <a:avLst/>
          </a:prstGeom>
        </p:spPr>
        <p:txBody>
          <a:bodyPr wrap="square">
            <a:spAutoFit/>
          </a:bodyPr>
          <a:lstStyle/>
          <a:p>
            <a:r>
              <a:rPr lang="en-US" sz="2800" dirty="0"/>
              <a:t>The tabs stops could be adjusted to the indenting style of </a:t>
            </a:r>
            <a:r>
              <a:rPr lang="en-US" sz="2800" b="1" dirty="0"/>
              <a:t>your particular document</a:t>
            </a:r>
            <a:r>
              <a:rPr lang="en-US" sz="2800" dirty="0"/>
              <a:t>. Inherent is the concept that there is no “one right way”, but rather the format must suit the needs of the particular document, or part of a document, that you are writing. </a:t>
            </a:r>
          </a:p>
        </p:txBody>
      </p:sp>
    </p:spTree>
    <p:extLst>
      <p:ext uri="{BB962C8B-B14F-4D97-AF65-F5344CB8AC3E}">
        <p14:creationId xmlns:p14="http://schemas.microsoft.com/office/powerpoint/2010/main" val="2274230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pic>
        <p:nvPicPr>
          <p:cNvPr id="4" name="Picture 3"/>
          <p:cNvPicPr>
            <a:picLocks noChangeAspect="1"/>
          </p:cNvPicPr>
          <p:nvPr/>
        </p:nvPicPr>
        <p:blipFill>
          <a:blip r:embed="rId3"/>
          <a:stretch>
            <a:fillRect/>
          </a:stretch>
        </p:blipFill>
        <p:spPr>
          <a:xfrm>
            <a:off x="2557462" y="1362075"/>
            <a:ext cx="7077075" cy="4133850"/>
          </a:xfrm>
          <a:prstGeom prst="rect">
            <a:avLst/>
          </a:prstGeom>
        </p:spPr>
      </p:pic>
      <p:sp>
        <p:nvSpPr>
          <p:cNvPr id="5" name="Rectangle 4"/>
          <p:cNvSpPr/>
          <p:nvPr/>
        </p:nvSpPr>
        <p:spPr>
          <a:xfrm>
            <a:off x="5130800" y="2631440"/>
            <a:ext cx="1920240" cy="85344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49182" y="3718560"/>
            <a:ext cx="804578" cy="24384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36816" y="3509604"/>
            <a:ext cx="979504" cy="20895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93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6" name="Rectangle 5"/>
          <p:cNvSpPr/>
          <p:nvPr/>
        </p:nvSpPr>
        <p:spPr>
          <a:xfrm>
            <a:off x="975360" y="2056676"/>
            <a:ext cx="9885680" cy="2554545"/>
          </a:xfrm>
          <a:prstGeom prst="rect">
            <a:avLst/>
          </a:prstGeom>
        </p:spPr>
        <p:txBody>
          <a:bodyPr wrap="square">
            <a:spAutoFit/>
          </a:bodyPr>
          <a:lstStyle/>
          <a:p>
            <a:r>
              <a:rPr lang="en-US" sz="4000" dirty="0">
                <a:latin typeface="Consolas" panose="020B0609020204030204" pitchFamily="49" charset="0"/>
              </a:rPr>
              <a:t>namespace </a:t>
            </a:r>
            <a:r>
              <a:rPr lang="en-US" sz="4000" dirty="0" err="1">
                <a:latin typeface="Consolas" panose="020B0609020204030204" pitchFamily="49" charset="0"/>
              </a:rPr>
              <a:t>TabsVsSpaces</a:t>
            </a:r>
            <a:endParaRPr lang="en-US" sz="4000" dirty="0">
              <a:latin typeface="Consolas" panose="020B0609020204030204" pitchFamily="49" charset="0"/>
            </a:endParaRPr>
          </a:p>
          <a:p>
            <a:r>
              <a:rPr lang="en-US" sz="4000" dirty="0">
                <a:latin typeface="Consolas" panose="020B0609020204030204" pitchFamily="49" charset="0"/>
              </a:rPr>
              <a:t>{</a:t>
            </a:r>
          </a:p>
          <a:p>
            <a:r>
              <a:rPr lang="en-US" sz="4000" dirty="0">
                <a:latin typeface="Consolas" panose="020B0609020204030204" pitchFamily="49" charset="0"/>
              </a:rPr>
              <a:t>	public sealed class </a:t>
            </a:r>
            <a:r>
              <a:rPr lang="en-US" sz="4000" dirty="0" err="1">
                <a:latin typeface="Consolas" panose="020B0609020204030204" pitchFamily="49" charset="0"/>
              </a:rPr>
              <a:t>Reformatter</a:t>
            </a:r>
            <a:endParaRPr lang="en-US" sz="4000" dirty="0">
              <a:latin typeface="Consolas" panose="020B0609020204030204" pitchFamily="49" charset="0"/>
            </a:endParaRPr>
          </a:p>
          <a:p>
            <a:r>
              <a:rPr lang="en-US" sz="4000" dirty="0">
                <a:latin typeface="Consolas" panose="020B0609020204030204" pitchFamily="49" charset="0"/>
              </a:rPr>
              <a:t>	{</a:t>
            </a:r>
          </a:p>
        </p:txBody>
      </p:sp>
      <p:sp>
        <p:nvSpPr>
          <p:cNvPr id="7" name="Rectangle 6"/>
          <p:cNvSpPr/>
          <p:nvPr/>
        </p:nvSpPr>
        <p:spPr>
          <a:xfrm>
            <a:off x="1686560" y="344424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3" name="Rectangle 12"/>
          <p:cNvSpPr/>
          <p:nvPr/>
        </p:nvSpPr>
        <p:spPr>
          <a:xfrm>
            <a:off x="1366520" y="344424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4" name="Rectangle 13"/>
          <p:cNvSpPr/>
          <p:nvPr/>
        </p:nvSpPr>
        <p:spPr>
          <a:xfrm>
            <a:off x="1056640" y="344424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5" name="Rectangle 14"/>
          <p:cNvSpPr/>
          <p:nvPr/>
        </p:nvSpPr>
        <p:spPr>
          <a:xfrm>
            <a:off x="1056640" y="4027730"/>
            <a:ext cx="88392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Tree>
    <p:extLst>
      <p:ext uri="{BB962C8B-B14F-4D97-AF65-F5344CB8AC3E}">
        <p14:creationId xmlns:p14="http://schemas.microsoft.com/office/powerpoint/2010/main" val="3842522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6" name="Rectangle 5"/>
          <p:cNvSpPr/>
          <p:nvPr/>
        </p:nvSpPr>
        <p:spPr>
          <a:xfrm>
            <a:off x="2042160" y="1609636"/>
            <a:ext cx="9804400" cy="2554545"/>
          </a:xfrm>
          <a:prstGeom prst="rect">
            <a:avLst/>
          </a:prstGeom>
        </p:spPr>
        <p:txBody>
          <a:bodyPr wrap="square">
            <a:spAutoFit/>
          </a:bodyPr>
          <a:lstStyle/>
          <a:p>
            <a:r>
              <a:rPr lang="en-US" sz="4000" dirty="0">
                <a:latin typeface="Consolas" panose="020B0609020204030204" pitchFamily="49" charset="0"/>
              </a:rPr>
              <a:t>namespace </a:t>
            </a:r>
            <a:r>
              <a:rPr lang="en-US" sz="4000" dirty="0" err="1">
                <a:latin typeface="Consolas" panose="020B0609020204030204" pitchFamily="49" charset="0"/>
              </a:rPr>
              <a:t>TabsVsSpaces</a:t>
            </a:r>
            <a:endParaRPr lang="en-US" sz="4000" dirty="0">
              <a:latin typeface="Consolas" panose="020B0609020204030204" pitchFamily="49" charset="0"/>
            </a:endParaRPr>
          </a:p>
          <a:p>
            <a:r>
              <a:rPr lang="en-US" sz="4000" dirty="0">
                <a:latin typeface="Consolas" panose="020B0609020204030204" pitchFamily="49" charset="0"/>
              </a:rPr>
              <a:t>{</a:t>
            </a:r>
          </a:p>
          <a:p>
            <a:r>
              <a:rPr lang="en-US" sz="4000" dirty="0">
                <a:latin typeface="Consolas" panose="020B0609020204030204" pitchFamily="49" charset="0"/>
              </a:rPr>
              <a:t>	public sealed class </a:t>
            </a:r>
            <a:r>
              <a:rPr lang="en-US" sz="4000" dirty="0" err="1">
                <a:latin typeface="Consolas" panose="020B0609020204030204" pitchFamily="49" charset="0"/>
              </a:rPr>
              <a:t>Reformatter</a:t>
            </a:r>
            <a:endParaRPr lang="en-US" sz="4000" dirty="0">
              <a:latin typeface="Consolas" panose="020B0609020204030204" pitchFamily="49" charset="0"/>
            </a:endParaRPr>
          </a:p>
          <a:p>
            <a:r>
              <a:rPr lang="en-US" sz="4000" dirty="0">
                <a:latin typeface="Consolas" panose="020B0609020204030204" pitchFamily="49" charset="0"/>
              </a:rPr>
              <a:t>	{</a:t>
            </a:r>
          </a:p>
        </p:txBody>
      </p:sp>
      <p:sp>
        <p:nvSpPr>
          <p:cNvPr id="7" name="Rectangle 6"/>
          <p:cNvSpPr/>
          <p:nvPr/>
        </p:nvSpPr>
        <p:spPr>
          <a:xfrm>
            <a:off x="2753360" y="299720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3" name="Rectangle 12"/>
          <p:cNvSpPr/>
          <p:nvPr/>
        </p:nvSpPr>
        <p:spPr>
          <a:xfrm>
            <a:off x="2433320" y="299720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4" name="Rectangle 13"/>
          <p:cNvSpPr/>
          <p:nvPr/>
        </p:nvSpPr>
        <p:spPr>
          <a:xfrm>
            <a:off x="2123440" y="299720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5" name="Rectangle 14"/>
          <p:cNvSpPr/>
          <p:nvPr/>
        </p:nvSpPr>
        <p:spPr>
          <a:xfrm>
            <a:off x="2123440" y="3580690"/>
            <a:ext cx="88392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 y="4058210"/>
            <a:ext cx="1503680" cy="1503680"/>
          </a:xfrm>
          <a:prstGeom prst="rect">
            <a:avLst/>
          </a:prstGeom>
        </p:spPr>
      </p:pic>
      <p:sp>
        <p:nvSpPr>
          <p:cNvPr id="4" name="Left Brace 3"/>
          <p:cNvSpPr/>
          <p:nvPr/>
        </p:nvSpPr>
        <p:spPr>
          <a:xfrm rot="16200000">
            <a:off x="2413000" y="3793340"/>
            <a:ext cx="284480" cy="102616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Elbow Connector 7"/>
          <p:cNvCxnSpPr>
            <a:stCxn id="2" idx="3"/>
            <a:endCxn id="4" idx="1"/>
          </p:cNvCxnSpPr>
          <p:nvPr/>
        </p:nvCxnSpPr>
        <p:spPr>
          <a:xfrm flipV="1">
            <a:off x="1717040" y="4448660"/>
            <a:ext cx="838200" cy="361390"/>
          </a:xfrm>
          <a:prstGeom prst="bentConnector4">
            <a:avLst>
              <a:gd name="adj1" fmla="val 41515"/>
              <a:gd name="adj2" fmla="val 196"/>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spTree>
    <p:extLst>
      <p:ext uri="{BB962C8B-B14F-4D97-AF65-F5344CB8AC3E}">
        <p14:creationId xmlns:p14="http://schemas.microsoft.com/office/powerpoint/2010/main" val="241604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5" name="Can 4"/>
          <p:cNvSpPr/>
          <p:nvPr/>
        </p:nvSpPr>
        <p:spPr>
          <a:xfrm>
            <a:off x="1254526" y="2194560"/>
            <a:ext cx="1849120" cy="222537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Git</a:t>
            </a:r>
            <a:r>
              <a:rPr lang="en-US" sz="2400" dirty="0"/>
              <a:t> repos</a:t>
            </a:r>
          </a:p>
        </p:txBody>
      </p:sp>
      <p:sp>
        <p:nvSpPr>
          <p:cNvPr id="10" name="Rectangle 9"/>
          <p:cNvSpPr/>
          <p:nvPr/>
        </p:nvSpPr>
        <p:spPr>
          <a:xfrm>
            <a:off x="3700914" y="2796832"/>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Reformat</a:t>
            </a:r>
          </a:p>
        </p:txBody>
      </p:sp>
      <p:sp>
        <p:nvSpPr>
          <p:cNvPr id="17" name="Rectangle 16"/>
          <p:cNvSpPr/>
          <p:nvPr/>
        </p:nvSpPr>
        <p:spPr>
          <a:xfrm>
            <a:off x="6439268" y="2796832"/>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File Sizes</a:t>
            </a:r>
          </a:p>
        </p:txBody>
      </p:sp>
      <p:sp>
        <p:nvSpPr>
          <p:cNvPr id="18" name="Rectangle 17"/>
          <p:cNvSpPr/>
          <p:nvPr/>
        </p:nvSpPr>
        <p:spPr>
          <a:xfrm>
            <a:off x="9177622" y="2796832"/>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Compiler Benchmarks</a:t>
            </a:r>
          </a:p>
        </p:txBody>
      </p:sp>
    </p:spTree>
    <p:extLst>
      <p:ext uri="{BB962C8B-B14F-4D97-AF65-F5344CB8AC3E}">
        <p14:creationId xmlns:p14="http://schemas.microsoft.com/office/powerpoint/2010/main" val="2997059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5" name="Content Placeholder 4"/>
          <p:cNvSpPr>
            <a:spLocks noGrp="1"/>
          </p:cNvSpPr>
          <p:nvPr>
            <p:ph idx="1"/>
          </p:nvPr>
        </p:nvSpPr>
        <p:spPr/>
        <p:txBody>
          <a:bodyPr/>
          <a:lstStyle/>
          <a:p>
            <a:r>
              <a:rPr lang="en-US" dirty="0"/>
              <a:t>Rocks (</a:t>
            </a:r>
            <a:r>
              <a:rPr lang="en-US" dirty="0">
                <a:hlinkClick r:id="rId3"/>
              </a:rPr>
              <a:t>https://github.com/jasonbock/rocks</a:t>
            </a:r>
            <a:r>
              <a:rPr lang="en-US" dirty="0"/>
              <a:t>)</a:t>
            </a:r>
          </a:p>
          <a:p>
            <a:r>
              <a:rPr lang="en-US" dirty="0"/>
              <a:t>Autofac (</a:t>
            </a:r>
            <a:r>
              <a:rPr lang="en-US" dirty="0">
                <a:hlinkClick r:id="rId4"/>
              </a:rPr>
              <a:t>https://github.com/autofac/Autofac</a:t>
            </a:r>
            <a:r>
              <a:rPr lang="en-US" dirty="0"/>
              <a:t>)</a:t>
            </a:r>
          </a:p>
          <a:p>
            <a:r>
              <a:rPr lang="en-US" dirty="0" err="1"/>
              <a:t>AutoMapper</a:t>
            </a:r>
            <a:r>
              <a:rPr lang="en-US" dirty="0"/>
              <a:t> (</a:t>
            </a:r>
            <a:r>
              <a:rPr lang="en-US" dirty="0">
                <a:hlinkClick r:id="rId5"/>
              </a:rPr>
              <a:t>https://github.com/AutoMapper/AutoMapper</a:t>
            </a:r>
            <a:r>
              <a:rPr lang="en-US" dirty="0"/>
              <a:t>)</a:t>
            </a:r>
          </a:p>
          <a:p>
            <a:r>
              <a:rPr lang="en-US" dirty="0"/>
              <a:t>CSLA (</a:t>
            </a:r>
            <a:r>
              <a:rPr lang="en-US" dirty="0">
                <a:hlinkClick r:id="rId6"/>
              </a:rPr>
              <a:t>https://github.com/marimerLLC/csla</a:t>
            </a:r>
            <a:r>
              <a:rPr lang="en-US" dirty="0"/>
              <a:t>)</a:t>
            </a:r>
          </a:p>
          <a:p>
            <a:r>
              <a:rPr lang="en-US" dirty="0"/>
              <a:t>Moq (</a:t>
            </a:r>
            <a:r>
              <a:rPr lang="en-US" dirty="0">
                <a:hlinkClick r:id="rId7"/>
              </a:rPr>
              <a:t>https://github.com/moq/moq</a:t>
            </a:r>
            <a:r>
              <a:rPr lang="en-US" dirty="0"/>
              <a:t>)</a:t>
            </a:r>
          </a:p>
          <a:p>
            <a:r>
              <a:rPr lang="en-US" dirty="0" err="1"/>
              <a:t>Json.Net</a:t>
            </a:r>
            <a:r>
              <a:rPr lang="en-US" dirty="0"/>
              <a:t> (</a:t>
            </a:r>
            <a:r>
              <a:rPr lang="en-US" dirty="0">
                <a:hlinkClick r:id="rId8"/>
              </a:rPr>
              <a:t>https://github.com/JamesNK/Newtonsoft.Json</a:t>
            </a:r>
            <a:r>
              <a:rPr lang="en-US" dirty="0"/>
              <a:t>)</a:t>
            </a:r>
          </a:p>
          <a:p>
            <a:r>
              <a:rPr lang="en-US" dirty="0" err="1"/>
              <a:t>AngleSharp</a:t>
            </a:r>
            <a:r>
              <a:rPr lang="en-US" dirty="0"/>
              <a:t> (</a:t>
            </a:r>
            <a:r>
              <a:rPr lang="en-US" dirty="0">
                <a:hlinkClick r:id="rId9"/>
              </a:rPr>
              <a:t>https://github.com/AngleSharp/AngleSharp</a:t>
            </a:r>
            <a:r>
              <a:rPr lang="en-US" dirty="0"/>
              <a:t>)</a:t>
            </a:r>
          </a:p>
          <a:p>
            <a:r>
              <a:rPr lang="en-US" dirty="0" err="1"/>
              <a:t>NLog</a:t>
            </a:r>
            <a:r>
              <a:rPr lang="en-US" dirty="0"/>
              <a:t> (</a:t>
            </a:r>
            <a:r>
              <a:rPr lang="en-US" dirty="0">
                <a:hlinkClick r:id="rId10"/>
              </a:rPr>
              <a:t>https://github.com/NLog/NLog/</a:t>
            </a:r>
            <a:r>
              <a:rPr lang="en-US" dirty="0"/>
              <a:t>)</a:t>
            </a:r>
          </a:p>
          <a:p>
            <a:r>
              <a:rPr lang="en-US" dirty="0" err="1"/>
              <a:t>NodaTime</a:t>
            </a:r>
            <a:r>
              <a:rPr lang="en-US" dirty="0"/>
              <a:t> (</a:t>
            </a:r>
            <a:r>
              <a:rPr lang="en-US" dirty="0">
                <a:hlinkClick r:id="rId11"/>
              </a:rPr>
              <a:t>https://github.com/nodatime/nodatime</a:t>
            </a:r>
            <a:r>
              <a:rPr lang="en-US" dirty="0"/>
              <a:t>)</a:t>
            </a:r>
          </a:p>
        </p:txBody>
      </p:sp>
    </p:spTree>
    <p:extLst>
      <p:ext uri="{BB962C8B-B14F-4D97-AF65-F5344CB8AC3E}">
        <p14:creationId xmlns:p14="http://schemas.microsoft.com/office/powerpoint/2010/main" val="4168078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https://github.com/benaadams/System.Ben</a:t>
            </a:r>
          </a:p>
        </p:txBody>
      </p:sp>
      <p:pic>
        <p:nvPicPr>
          <p:cNvPr id="6" name="Picture 5"/>
          <p:cNvPicPr>
            <a:picLocks noChangeAspect="1"/>
          </p:cNvPicPr>
          <p:nvPr/>
        </p:nvPicPr>
        <p:blipFill>
          <a:blip r:embed="rId3"/>
          <a:stretch>
            <a:fillRect/>
          </a:stretch>
        </p:blipFill>
        <p:spPr>
          <a:xfrm>
            <a:off x="1879599" y="368485"/>
            <a:ext cx="6858001" cy="5536497"/>
          </a:xfrm>
          <a:prstGeom prst="rect">
            <a:avLst/>
          </a:prstGeom>
          <a:ln w="25400">
            <a:solidFill>
              <a:schemeClr val="accent1">
                <a:shade val="50000"/>
              </a:schemeClr>
            </a:solidFill>
          </a:ln>
        </p:spPr>
      </p:pic>
      <p:pic>
        <p:nvPicPr>
          <p:cNvPr id="7" name="Picture 6"/>
          <p:cNvPicPr>
            <a:picLocks noChangeAspect="1"/>
          </p:cNvPicPr>
          <p:nvPr/>
        </p:nvPicPr>
        <p:blipFill>
          <a:blip r:embed="rId4"/>
          <a:stretch>
            <a:fillRect/>
          </a:stretch>
        </p:blipFill>
        <p:spPr>
          <a:xfrm>
            <a:off x="6514766" y="1918406"/>
            <a:ext cx="4772691" cy="2781688"/>
          </a:xfrm>
          <a:prstGeom prst="rect">
            <a:avLst/>
          </a:prstGeom>
          <a:ln w="25400">
            <a:solidFill>
              <a:schemeClr val="accent1">
                <a:shade val="50000"/>
              </a:schemeClr>
            </a:solidFill>
          </a:ln>
        </p:spPr>
      </p:pic>
    </p:spTree>
    <p:extLst>
      <p:ext uri="{BB962C8B-B14F-4D97-AF65-F5344CB8AC3E}">
        <p14:creationId xmlns:p14="http://schemas.microsoft.com/office/powerpoint/2010/main" val="377671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2" name="Flowchart: Multidocument 1"/>
          <p:cNvSpPr/>
          <p:nvPr/>
        </p:nvSpPr>
        <p:spPr>
          <a:xfrm>
            <a:off x="1574800" y="2829560"/>
            <a:ext cx="1564640" cy="134112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files</a:t>
            </a:r>
          </a:p>
        </p:txBody>
      </p:sp>
      <p:sp>
        <p:nvSpPr>
          <p:cNvPr id="4" name="Flowchart: Process 3"/>
          <p:cNvSpPr/>
          <p:nvPr/>
        </p:nvSpPr>
        <p:spPr>
          <a:xfrm>
            <a:off x="5831840" y="120904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Repos</a:t>
            </a:r>
          </a:p>
        </p:txBody>
      </p:sp>
      <p:sp>
        <p:nvSpPr>
          <p:cNvPr id="9" name="Flowchart: Process 8"/>
          <p:cNvSpPr/>
          <p:nvPr/>
        </p:nvSpPr>
        <p:spPr>
          <a:xfrm>
            <a:off x="7498080" y="210820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Name</a:t>
            </a:r>
          </a:p>
        </p:txBody>
      </p:sp>
      <p:sp>
        <p:nvSpPr>
          <p:cNvPr id="11" name="Flowchart: Process 10"/>
          <p:cNvSpPr/>
          <p:nvPr/>
        </p:nvSpPr>
        <p:spPr>
          <a:xfrm>
            <a:off x="9164320" y="293624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a:t>
            </a:r>
          </a:p>
        </p:txBody>
      </p:sp>
      <p:sp>
        <p:nvSpPr>
          <p:cNvPr id="12" name="Flowchart: Process 11"/>
          <p:cNvSpPr/>
          <p:nvPr/>
        </p:nvSpPr>
        <p:spPr>
          <a:xfrm>
            <a:off x="9164320" y="433832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cxnSp>
        <p:nvCxnSpPr>
          <p:cNvPr id="7" name="Elbow Connector 6"/>
          <p:cNvCxnSpPr>
            <a:stCxn id="4" idx="2"/>
            <a:endCxn id="9" idx="1"/>
          </p:cNvCxnSpPr>
          <p:nvPr/>
        </p:nvCxnSpPr>
        <p:spPr>
          <a:xfrm rot="16200000" flipH="1">
            <a:off x="6812280" y="1986280"/>
            <a:ext cx="33528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 idx="2"/>
            <a:endCxn id="11" idx="1"/>
          </p:cNvCxnSpPr>
          <p:nvPr/>
        </p:nvCxnSpPr>
        <p:spPr>
          <a:xfrm rot="16200000" flipH="1">
            <a:off x="8514080" y="2849880"/>
            <a:ext cx="26416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2"/>
            <a:endCxn id="12" idx="1"/>
          </p:cNvCxnSpPr>
          <p:nvPr/>
        </p:nvCxnSpPr>
        <p:spPr>
          <a:xfrm rot="16200000" flipH="1">
            <a:off x="7813040" y="3550920"/>
            <a:ext cx="166624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ight Arrow 15"/>
          <p:cNvSpPr/>
          <p:nvPr/>
        </p:nvSpPr>
        <p:spPr>
          <a:xfrm>
            <a:off x="3850640" y="3037840"/>
            <a:ext cx="1554480" cy="924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085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9" name="Flowchart: Process 8"/>
          <p:cNvSpPr/>
          <p:nvPr/>
        </p:nvSpPr>
        <p:spPr>
          <a:xfrm>
            <a:off x="680720" y="136652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Name</a:t>
            </a:r>
          </a:p>
        </p:txBody>
      </p:sp>
      <p:sp>
        <p:nvSpPr>
          <p:cNvPr id="11" name="Flowchart: Process 10"/>
          <p:cNvSpPr/>
          <p:nvPr/>
        </p:nvSpPr>
        <p:spPr>
          <a:xfrm>
            <a:off x="2346960" y="219456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a:t>
            </a:r>
          </a:p>
        </p:txBody>
      </p:sp>
      <p:sp>
        <p:nvSpPr>
          <p:cNvPr id="12" name="Flowchart: Process 11"/>
          <p:cNvSpPr/>
          <p:nvPr/>
        </p:nvSpPr>
        <p:spPr>
          <a:xfrm>
            <a:off x="2346960" y="359664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cxnSp>
        <p:nvCxnSpPr>
          <p:cNvPr id="13" name="Elbow Connector 12"/>
          <p:cNvCxnSpPr>
            <a:stCxn id="9" idx="2"/>
            <a:endCxn id="11" idx="1"/>
          </p:cNvCxnSpPr>
          <p:nvPr/>
        </p:nvCxnSpPr>
        <p:spPr>
          <a:xfrm rot="16200000" flipH="1">
            <a:off x="1696720" y="2108200"/>
            <a:ext cx="26416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2"/>
            <a:endCxn id="12" idx="1"/>
          </p:cNvCxnSpPr>
          <p:nvPr/>
        </p:nvCxnSpPr>
        <p:spPr>
          <a:xfrm rot="16200000" flipH="1">
            <a:off x="995680" y="2809240"/>
            <a:ext cx="166624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933440" y="2328063"/>
            <a:ext cx="2581635" cy="2333951"/>
          </a:xfrm>
          <a:prstGeom prst="rect">
            <a:avLst/>
          </a:prstGeom>
        </p:spPr>
      </p:pic>
      <p:sp>
        <p:nvSpPr>
          <p:cNvPr id="6" name="Snip Single Corner Rectangle 5"/>
          <p:cNvSpPr/>
          <p:nvPr/>
        </p:nvSpPr>
        <p:spPr>
          <a:xfrm>
            <a:off x="3830320" y="449702"/>
            <a:ext cx="1828800" cy="9144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editorconfig</a:t>
            </a:r>
            <a:endParaRPr lang="en-US" dirty="0"/>
          </a:p>
        </p:txBody>
      </p:sp>
      <p:cxnSp>
        <p:nvCxnSpPr>
          <p:cNvPr id="14" name="Elbow Connector 13"/>
          <p:cNvCxnSpPr>
            <a:stCxn id="6" idx="1"/>
            <a:endCxn id="11" idx="0"/>
          </p:cNvCxnSpPr>
          <p:nvPr/>
        </p:nvCxnSpPr>
        <p:spPr>
          <a:xfrm rot="5400000">
            <a:off x="3445571" y="895411"/>
            <a:ext cx="830458" cy="1767840"/>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1"/>
            <a:endCxn id="12" idx="2"/>
          </p:cNvCxnSpPr>
          <p:nvPr/>
        </p:nvCxnSpPr>
        <p:spPr>
          <a:xfrm rot="5400000">
            <a:off x="2180651" y="2160331"/>
            <a:ext cx="3360298" cy="1767840"/>
          </a:xfrm>
          <a:prstGeom prst="bentConnector3">
            <a:avLst>
              <a:gd name="adj1" fmla="val 10680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Right Arrow 21"/>
          <p:cNvSpPr/>
          <p:nvPr/>
        </p:nvSpPr>
        <p:spPr>
          <a:xfrm>
            <a:off x="5052662" y="3027679"/>
            <a:ext cx="1046480" cy="934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4"/>
          <a:stretch>
            <a:fillRect/>
          </a:stretch>
        </p:blipFill>
        <p:spPr>
          <a:xfrm>
            <a:off x="9002755" y="3523449"/>
            <a:ext cx="2715004" cy="2381582"/>
          </a:xfrm>
          <a:prstGeom prst="rect">
            <a:avLst/>
          </a:prstGeom>
        </p:spPr>
      </p:pic>
      <p:pic>
        <p:nvPicPr>
          <p:cNvPr id="24" name="Picture 23"/>
          <p:cNvPicPr>
            <a:picLocks noChangeAspect="1"/>
          </p:cNvPicPr>
          <p:nvPr/>
        </p:nvPicPr>
        <p:blipFill>
          <a:blip r:embed="rId5"/>
          <a:stretch>
            <a:fillRect/>
          </a:stretch>
        </p:blipFill>
        <p:spPr>
          <a:xfrm>
            <a:off x="9002756" y="962781"/>
            <a:ext cx="2715004" cy="2314898"/>
          </a:xfrm>
          <a:prstGeom prst="rect">
            <a:avLst/>
          </a:prstGeom>
        </p:spPr>
      </p:pic>
      <p:cxnSp>
        <p:nvCxnSpPr>
          <p:cNvPr id="25" name="Elbow Connector 24"/>
          <p:cNvCxnSpPr>
            <a:stCxn id="5" idx="3"/>
            <a:endCxn id="24" idx="1"/>
          </p:cNvCxnSpPr>
          <p:nvPr/>
        </p:nvCxnSpPr>
        <p:spPr>
          <a:xfrm flipV="1">
            <a:off x="8515075" y="2120230"/>
            <a:ext cx="487681" cy="1374809"/>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5" idx="3"/>
            <a:endCxn id="23" idx="1"/>
          </p:cNvCxnSpPr>
          <p:nvPr/>
        </p:nvCxnSpPr>
        <p:spPr>
          <a:xfrm>
            <a:off x="8515075" y="3495039"/>
            <a:ext cx="487680" cy="121920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314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6" name="Rectangle 5"/>
          <p:cNvSpPr/>
          <p:nvPr/>
        </p:nvSpPr>
        <p:spPr>
          <a:xfrm>
            <a:off x="1239520" y="1396276"/>
            <a:ext cx="9885680" cy="4093428"/>
          </a:xfrm>
          <a:prstGeom prst="rect">
            <a:avLst/>
          </a:prstGeom>
        </p:spPr>
        <p:txBody>
          <a:bodyPr wrap="square">
            <a:spAutoFit/>
          </a:bodyPr>
          <a:lstStyle/>
          <a:p>
            <a:r>
              <a:rPr lang="en-US" sz="2000" dirty="0">
                <a:latin typeface="Consolas" panose="020B0609020204030204" pitchFamily="49" charset="0"/>
              </a:rPr>
              <a:t>[Benchmark]</a:t>
            </a:r>
          </a:p>
          <a:p>
            <a:r>
              <a:rPr lang="en-US" sz="2000" dirty="0">
                <a:latin typeface="Consolas" panose="020B0609020204030204" pitchFamily="49" charset="0"/>
              </a:rPr>
              <a:t>public </a:t>
            </a:r>
            <a:r>
              <a:rPr lang="en-US" sz="2000" dirty="0" err="1">
                <a:latin typeface="Consolas" panose="020B0609020204030204" pitchFamily="49" charset="0"/>
              </a:rPr>
              <a:t>async</a:t>
            </a:r>
            <a:r>
              <a:rPr lang="en-US" sz="2000" dirty="0">
                <a:latin typeface="Consolas" panose="020B0609020204030204" pitchFamily="49" charset="0"/>
              </a:rPr>
              <a:t> Task&lt;</a:t>
            </a:r>
            <a:r>
              <a:rPr lang="en-US" sz="2000" dirty="0" err="1">
                <a:latin typeface="Consolas" panose="020B0609020204030204" pitchFamily="49" charset="0"/>
              </a:rPr>
              <a:t>ImmutableList</a:t>
            </a:r>
            <a:r>
              <a:rPr lang="en-US" sz="2000" dirty="0">
                <a:latin typeface="Consolas" panose="020B0609020204030204" pitchFamily="49" charset="0"/>
              </a:rPr>
              <a:t>&lt;</a:t>
            </a:r>
            <a:r>
              <a:rPr lang="en-US" sz="2000" dirty="0" err="1">
                <a:latin typeface="Consolas" panose="020B0609020204030204" pitchFamily="49" charset="0"/>
              </a:rPr>
              <a:t>EmitResult</a:t>
            </a:r>
            <a:r>
              <a:rPr lang="en-US" sz="2000" dirty="0">
                <a:latin typeface="Consolas" panose="020B0609020204030204" pitchFamily="49" charset="0"/>
              </a:rPr>
              <a:t>&gt;&gt; </a:t>
            </a:r>
            <a:r>
              <a:rPr lang="en-US" sz="2000" dirty="0" err="1">
                <a:latin typeface="Consolas" panose="020B0609020204030204" pitchFamily="49" charset="0"/>
              </a:rPr>
              <a:t>BuildRocksWithTabs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return await </a:t>
            </a:r>
            <a:r>
              <a:rPr lang="en-US" sz="2000" dirty="0" err="1">
                <a:latin typeface="Consolas" panose="020B0609020204030204" pitchFamily="49" charset="0"/>
              </a:rPr>
              <a:t>BuildTests.RunCompilation</a:t>
            </a:r>
            <a:r>
              <a:rPr lang="en-US" sz="2000" dirty="0">
                <a:latin typeface="Consolas" panose="020B0609020204030204" pitchFamily="49" charset="0"/>
              </a:rPr>
              <a:t>(</a:t>
            </a:r>
          </a:p>
          <a:p>
            <a:r>
              <a:rPr lang="en-US" sz="2000" dirty="0">
                <a:latin typeface="Consolas" panose="020B0609020204030204" pitchFamily="49" charset="0"/>
              </a:rPr>
              <a:t>    @"M:\TVSSource\Repos\Rocks\tab\Rocks.sln");</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[Benchmark]</a:t>
            </a:r>
          </a:p>
          <a:p>
            <a:r>
              <a:rPr lang="en-US" sz="2000" dirty="0">
                <a:latin typeface="Consolas" panose="020B0609020204030204" pitchFamily="49" charset="0"/>
              </a:rPr>
              <a:t>public </a:t>
            </a:r>
            <a:r>
              <a:rPr lang="en-US" sz="2000" dirty="0" err="1">
                <a:latin typeface="Consolas" panose="020B0609020204030204" pitchFamily="49" charset="0"/>
              </a:rPr>
              <a:t>async</a:t>
            </a:r>
            <a:r>
              <a:rPr lang="en-US" sz="2000" dirty="0">
                <a:latin typeface="Consolas" panose="020B0609020204030204" pitchFamily="49" charset="0"/>
              </a:rPr>
              <a:t> Task&lt;</a:t>
            </a:r>
            <a:r>
              <a:rPr lang="en-US" sz="2000" dirty="0" err="1">
                <a:latin typeface="Consolas" panose="020B0609020204030204" pitchFamily="49" charset="0"/>
              </a:rPr>
              <a:t>ImmutableList</a:t>
            </a:r>
            <a:r>
              <a:rPr lang="en-US" sz="2000" dirty="0">
                <a:latin typeface="Consolas" panose="020B0609020204030204" pitchFamily="49" charset="0"/>
              </a:rPr>
              <a:t>&lt;</a:t>
            </a:r>
            <a:r>
              <a:rPr lang="en-US" sz="2000" dirty="0" err="1">
                <a:latin typeface="Consolas" panose="020B0609020204030204" pitchFamily="49" charset="0"/>
              </a:rPr>
              <a:t>EmitResult</a:t>
            </a:r>
            <a:r>
              <a:rPr lang="en-US" sz="2000" dirty="0">
                <a:latin typeface="Consolas" panose="020B0609020204030204" pitchFamily="49" charset="0"/>
              </a:rPr>
              <a:t>&gt;&gt; </a:t>
            </a:r>
            <a:r>
              <a:rPr lang="en-US" sz="2000" dirty="0" err="1">
                <a:latin typeface="Consolas" panose="020B0609020204030204" pitchFamily="49" charset="0"/>
              </a:rPr>
              <a:t>BuildRocksWithSpaces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return await </a:t>
            </a:r>
            <a:r>
              <a:rPr lang="en-US" sz="2000" dirty="0" err="1">
                <a:latin typeface="Consolas" panose="020B0609020204030204" pitchFamily="49" charset="0"/>
              </a:rPr>
              <a:t>BuildTests.RunCompilation</a:t>
            </a:r>
            <a:r>
              <a:rPr lang="en-US" sz="2000" dirty="0">
                <a:latin typeface="Consolas" panose="020B0609020204030204" pitchFamily="49" charset="0"/>
              </a:rPr>
              <a:t>(</a:t>
            </a:r>
          </a:p>
          <a:p>
            <a:r>
              <a:rPr lang="en-US" sz="2000" dirty="0">
                <a:latin typeface="Consolas" panose="020B0609020204030204" pitchFamily="49" charset="0"/>
              </a:rPr>
              <a:t>    @"M:\TVSSource\Repos\Rocks\space\Rocks.sln");</a:t>
            </a:r>
          </a:p>
          <a:p>
            <a:r>
              <a:rPr lang="en-US" sz="2000" dirty="0">
                <a:latin typeface="Consolas" panose="020B0609020204030204" pitchFamily="49" charset="0"/>
              </a:rPr>
              <a:t>}</a:t>
            </a:r>
          </a:p>
        </p:txBody>
      </p:sp>
    </p:spTree>
    <p:extLst>
      <p:ext uri="{BB962C8B-B14F-4D97-AF65-F5344CB8AC3E}">
        <p14:creationId xmlns:p14="http://schemas.microsoft.com/office/powerpoint/2010/main" val="2747590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TabsVsSpaces</a:t>
            </a:r>
            <a:r>
              <a:rPr lang="en-US" dirty="0"/>
              <a:t> Code</a:t>
            </a:r>
          </a:p>
        </p:txBody>
      </p:sp>
      <p:sp>
        <p:nvSpPr>
          <p:cNvPr id="3" name="Text Placeholder 2"/>
          <p:cNvSpPr>
            <a:spLocks noGrp="1"/>
          </p:cNvSpPr>
          <p:nvPr>
            <p:ph type="body" idx="1"/>
          </p:nvPr>
        </p:nvSpPr>
        <p:spPr/>
        <p:txBody>
          <a:bodyPr/>
          <a:lstStyle/>
          <a:p>
            <a:r>
              <a:rPr lang="en-US" dirty="0"/>
              <a:t>Tabs Vs. Spaces - The Greatest Battle of Our Time</a:t>
            </a:r>
          </a:p>
        </p:txBody>
      </p:sp>
    </p:spTree>
    <p:extLst>
      <p:ext uri="{BB962C8B-B14F-4D97-AF65-F5344CB8AC3E}">
        <p14:creationId xmlns:p14="http://schemas.microsoft.com/office/powerpoint/2010/main" val="4283263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142" y="931997"/>
            <a:ext cx="6305999" cy="5022046"/>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http://nimitdholakia.files.wordpress.com/2011/01/time.jpg</a:t>
            </a:r>
          </a:p>
        </p:txBody>
      </p:sp>
    </p:spTree>
    <p:extLst>
      <p:ext uri="{BB962C8B-B14F-4D97-AF65-F5344CB8AC3E}">
        <p14:creationId xmlns:p14="http://schemas.microsoft.com/office/powerpoint/2010/main" val="126784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04950"/>
            <a:ext cx="9144000" cy="3848100"/>
          </a:xfrm>
          <a:prstGeom prst="rect">
            <a:avLst/>
          </a:prstGeom>
        </p:spPr>
      </p:pic>
      <p:sp>
        <p:nvSpPr>
          <p:cNvPr id="4" name="Rectangle 3"/>
          <p:cNvSpPr/>
          <p:nvPr/>
        </p:nvSpPr>
        <p:spPr>
          <a:xfrm>
            <a:off x="4572000" y="4507915"/>
            <a:ext cx="6096000" cy="707886"/>
          </a:xfrm>
          <a:prstGeom prst="rect">
            <a:avLst/>
          </a:prstGeom>
        </p:spPr>
        <p:txBody>
          <a:bodyPr>
            <a:spAutoFit/>
          </a:bodyPr>
          <a:lstStyle/>
          <a:p>
            <a:r>
              <a:rPr lang="en-US" sz="2000" dirty="0">
                <a:solidFill>
                  <a:schemeClr val="bg1"/>
                </a:solidFill>
              </a:rPr>
              <a:t>"The board is set, the pieces are moving. We come to it at last, the great battle of our time." – Gandalf</a:t>
            </a:r>
          </a:p>
        </p:txBody>
      </p:sp>
    </p:spTree>
    <p:extLst>
      <p:ext uri="{BB962C8B-B14F-4D97-AF65-F5344CB8AC3E}">
        <p14:creationId xmlns:p14="http://schemas.microsoft.com/office/powerpoint/2010/main" val="392969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2" y="2147887"/>
            <a:ext cx="4829175" cy="256222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https://helensrawfood.files.wordpress.com/2011/09/drumroll.gif</a:t>
            </a:r>
          </a:p>
        </p:txBody>
      </p:sp>
    </p:spTree>
    <p:extLst>
      <p:ext uri="{BB962C8B-B14F-4D97-AF65-F5344CB8AC3E}">
        <p14:creationId xmlns:p14="http://schemas.microsoft.com/office/powerpoint/2010/main" val="215105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https://github.com/JasonBock/TabsVsSpaces</a:t>
            </a:r>
          </a:p>
          <a:p>
            <a:pPr marL="68580" indent="0" algn="ctr">
              <a:buNone/>
            </a:pPr>
            <a:endParaRPr lang="en-US" sz="3800" dirty="0"/>
          </a:p>
          <a:p>
            <a:pPr marL="68580" indent="0" algn="ctr">
              <a:buNone/>
            </a:pPr>
            <a:r>
              <a:rPr lang="en-US" sz="3800" dirty="0"/>
              <a:t>https://github.com/JasonBock/Presentations/blob/master/Tabs%20Vs.%20Spaces%20-%20The%20Greatest%20Battle%20of%20Our%20Time.pptx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graphicFrame>
        <p:nvGraphicFramePr>
          <p:cNvPr id="4" name="Table 3"/>
          <p:cNvGraphicFramePr>
            <a:graphicFrameLocks noGrp="1"/>
          </p:cNvGraphicFramePr>
          <p:nvPr>
            <p:extLst/>
          </p:nvPr>
        </p:nvGraphicFramePr>
        <p:xfrm>
          <a:off x="1843665" y="1838845"/>
          <a:ext cx="8510954" cy="3068799"/>
        </p:xfrm>
        <a:graphic>
          <a:graphicData uri="http://schemas.openxmlformats.org/drawingml/2006/table">
            <a:tbl>
              <a:tblPr>
                <a:tableStyleId>{5C22544A-7EE6-4342-B048-85BDC9FD1C3A}</a:tableStyleId>
              </a:tblPr>
              <a:tblGrid>
                <a:gridCol w="3062143">
                  <a:extLst>
                    <a:ext uri="{9D8B030D-6E8A-4147-A177-3AD203B41FA5}">
                      <a16:colId xmlns:a16="http://schemas.microsoft.com/office/drawing/2014/main" val="2388741479"/>
                    </a:ext>
                  </a:extLst>
                </a:gridCol>
                <a:gridCol w="1549084">
                  <a:extLst>
                    <a:ext uri="{9D8B030D-6E8A-4147-A177-3AD203B41FA5}">
                      <a16:colId xmlns:a16="http://schemas.microsoft.com/office/drawing/2014/main" val="1488812748"/>
                    </a:ext>
                  </a:extLst>
                </a:gridCol>
                <a:gridCol w="1918341">
                  <a:extLst>
                    <a:ext uri="{9D8B030D-6E8A-4147-A177-3AD203B41FA5}">
                      <a16:colId xmlns:a16="http://schemas.microsoft.com/office/drawing/2014/main" val="3468222016"/>
                    </a:ext>
                  </a:extLst>
                </a:gridCol>
                <a:gridCol w="1981386">
                  <a:extLst>
                    <a:ext uri="{9D8B030D-6E8A-4147-A177-3AD203B41FA5}">
                      <a16:colId xmlns:a16="http://schemas.microsoft.com/office/drawing/2014/main" val="2256593933"/>
                    </a:ext>
                  </a:extLst>
                </a:gridCol>
              </a:tblGrid>
              <a:tr h="443061">
                <a:tc>
                  <a:txBody>
                    <a:bodyPr/>
                    <a:lstStyle/>
                    <a:p>
                      <a:pPr algn="l" fontAlgn="b"/>
                      <a:r>
                        <a:rPr lang="en-US" sz="1800" u="none" strike="noStrike">
                          <a:effectLst/>
                        </a:rPr>
                        <a:t>Code Base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Tab Size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Space Size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Difference</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7487334"/>
                  </a:ext>
                </a:extLst>
              </a:tr>
              <a:tr h="280423">
                <a:tc>
                  <a:txBody>
                    <a:bodyPr/>
                    <a:lstStyle/>
                    <a:p>
                      <a:pPr algn="l" fontAlgn="b"/>
                      <a:r>
                        <a:rPr lang="en-US" sz="1800" u="none" strike="noStrike" dirty="0">
                          <a:effectLst/>
                        </a:rPr>
                        <a:t>CSLA</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7016146</a:t>
                      </a:r>
                      <a:endParaRPr lang="en-US" sz="18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7367056</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4.76</a:t>
                      </a:r>
                      <a:endParaRPr lang="en-US" sz="18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66785201"/>
                  </a:ext>
                </a:extLst>
              </a:tr>
              <a:tr h="244785">
                <a:tc>
                  <a:txBody>
                    <a:bodyPr/>
                    <a:lstStyle/>
                    <a:p>
                      <a:pPr algn="l" fontAlgn="b"/>
                      <a:r>
                        <a:rPr lang="en-US" sz="1800" u="none" strike="noStrike">
                          <a:effectLst/>
                        </a:rPr>
                        <a:t>Rocks</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752150</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837804</a:t>
                      </a:r>
                      <a:endParaRPr lang="en-US" sz="18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10.22</a:t>
                      </a:r>
                      <a:endParaRPr lang="en-US" sz="18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763401623"/>
                  </a:ext>
                </a:extLst>
              </a:tr>
              <a:tr h="244785">
                <a:tc>
                  <a:txBody>
                    <a:bodyPr/>
                    <a:lstStyle/>
                    <a:p>
                      <a:pPr algn="l" fontAlgn="b"/>
                      <a:r>
                        <a:rPr lang="en-US" sz="1800" u="none" strike="noStrike">
                          <a:effectLst/>
                        </a:rPr>
                        <a:t>Autofac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343871</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391364</a:t>
                      </a:r>
                      <a:endParaRPr lang="en-US" sz="18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12.14</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600084855"/>
                  </a:ext>
                </a:extLst>
              </a:tr>
              <a:tr h="304653">
                <a:tc>
                  <a:txBody>
                    <a:bodyPr/>
                    <a:lstStyle/>
                    <a:p>
                      <a:pPr algn="l" fontAlgn="b"/>
                      <a:r>
                        <a:rPr lang="en-US" sz="1800" u="none" strike="noStrike">
                          <a:effectLst/>
                        </a:rPr>
                        <a:t>AutoMapper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1086824</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1265043</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14.09</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561535485"/>
                  </a:ext>
                </a:extLst>
              </a:tr>
              <a:tr h="244785">
                <a:tc>
                  <a:txBody>
                    <a:bodyPr/>
                    <a:lstStyle/>
                    <a:p>
                      <a:pPr algn="l" fontAlgn="b"/>
                      <a:r>
                        <a:rPr lang="en-US" sz="1800" u="none" strike="noStrike">
                          <a:effectLst/>
                        </a:rPr>
                        <a:t>Moq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146647</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165338</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11.30</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367425772"/>
                  </a:ext>
                </a:extLst>
              </a:tr>
              <a:tr h="298959">
                <a:tc>
                  <a:txBody>
                    <a:bodyPr/>
                    <a:lstStyle/>
                    <a:p>
                      <a:pPr algn="l" fontAlgn="b"/>
                      <a:r>
                        <a:rPr lang="en-US" sz="1800" u="none" strike="noStrike" dirty="0" err="1">
                          <a:effectLst/>
                        </a:rPr>
                        <a:t>Newtonsoft.Json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5332586</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5978550</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10.80</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409256842"/>
                  </a:ext>
                </a:extLst>
              </a:tr>
              <a:tr h="251209">
                <a:tc>
                  <a:txBody>
                    <a:bodyPr/>
                    <a:lstStyle/>
                    <a:p>
                      <a:pPr algn="l" fontAlgn="b"/>
                      <a:r>
                        <a:rPr lang="en-US" sz="1800" u="none" strike="noStrike" dirty="0" err="1">
                          <a:effectLst/>
                        </a:rPr>
                        <a:t>AngleSharp</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8582912</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9631866</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10.89</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577799423"/>
                  </a:ext>
                </a:extLst>
              </a:tr>
              <a:tr h="319056">
                <a:tc>
                  <a:txBody>
                    <a:bodyPr/>
                    <a:lstStyle/>
                    <a:p>
                      <a:pPr algn="l" fontAlgn="b"/>
                      <a:r>
                        <a:rPr lang="en-US" sz="1800" u="none" strike="noStrike">
                          <a:effectLst/>
                        </a:rPr>
                        <a:t>NLog</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3980119</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4384745</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9.23</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301764986"/>
                  </a:ext>
                </a:extLst>
              </a:tr>
              <a:tr h="244785">
                <a:tc>
                  <a:txBody>
                    <a:bodyPr/>
                    <a:lstStyle/>
                    <a:p>
                      <a:pPr algn="l" fontAlgn="b"/>
                      <a:r>
                        <a:rPr lang="en-US" sz="1800" u="none" strike="noStrike">
                          <a:effectLst/>
                        </a:rPr>
                        <a:t>NodaTime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371130</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423255</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12.32</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75704004"/>
                  </a:ext>
                </a:extLst>
              </a:tr>
            </a:tbl>
          </a:graphicData>
        </a:graphic>
      </p:graphicFrame>
    </p:spTree>
    <p:extLst>
      <p:ext uri="{BB962C8B-B14F-4D97-AF65-F5344CB8AC3E}">
        <p14:creationId xmlns:p14="http://schemas.microsoft.com/office/powerpoint/2010/main" val="4291955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graphicFrame>
        <p:nvGraphicFramePr>
          <p:cNvPr id="2" name="Table 1"/>
          <p:cNvGraphicFramePr>
            <a:graphicFrameLocks noGrp="1"/>
          </p:cNvGraphicFramePr>
          <p:nvPr>
            <p:extLst/>
          </p:nvPr>
        </p:nvGraphicFramePr>
        <p:xfrm>
          <a:off x="1979317" y="1798659"/>
          <a:ext cx="8239649" cy="3218514"/>
        </p:xfrm>
        <a:graphic>
          <a:graphicData uri="http://schemas.openxmlformats.org/drawingml/2006/table">
            <a:tbl>
              <a:tblPr>
                <a:tableStyleId>{5C22544A-7EE6-4342-B048-85BDC9FD1C3A}</a:tableStyleId>
              </a:tblPr>
              <a:tblGrid>
                <a:gridCol w="1688123">
                  <a:extLst>
                    <a:ext uri="{9D8B030D-6E8A-4147-A177-3AD203B41FA5}">
                      <a16:colId xmlns:a16="http://schemas.microsoft.com/office/drawing/2014/main" val="3991532288"/>
                    </a:ext>
                  </a:extLst>
                </a:gridCol>
                <a:gridCol w="1951019">
                  <a:extLst>
                    <a:ext uri="{9D8B030D-6E8A-4147-A177-3AD203B41FA5}">
                      <a16:colId xmlns:a16="http://schemas.microsoft.com/office/drawing/2014/main" val="1844025228"/>
                    </a:ext>
                  </a:extLst>
                </a:gridCol>
                <a:gridCol w="2423168">
                  <a:extLst>
                    <a:ext uri="{9D8B030D-6E8A-4147-A177-3AD203B41FA5}">
                      <a16:colId xmlns:a16="http://schemas.microsoft.com/office/drawing/2014/main" val="4287451894"/>
                    </a:ext>
                  </a:extLst>
                </a:gridCol>
                <a:gridCol w="2177339">
                  <a:extLst>
                    <a:ext uri="{9D8B030D-6E8A-4147-A177-3AD203B41FA5}">
                      <a16:colId xmlns:a16="http://schemas.microsoft.com/office/drawing/2014/main" val="2870107581"/>
                    </a:ext>
                  </a:extLst>
                </a:gridCol>
              </a:tblGrid>
              <a:tr h="580415">
                <a:tc>
                  <a:txBody>
                    <a:bodyPr/>
                    <a:lstStyle/>
                    <a:p>
                      <a:pPr algn="l" fontAlgn="b"/>
                      <a:r>
                        <a:rPr lang="en-US" sz="1600" u="none" strike="noStrike" dirty="0">
                          <a:effectLst/>
                        </a:rPr>
                        <a:t>Code Base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err="1">
                          <a:effectLst/>
                        </a:rPr>
                        <a:t>SyntaxFactory</a:t>
                      </a:r>
                      <a:r>
                        <a:rPr lang="en-US" sz="1600" u="none" strike="noStrike" dirty="0">
                          <a:effectLst/>
                        </a:rPr>
                        <a:t> Tab Speed</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SyntaxFactory Spaces Speed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SyntaxFactory Difference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3616818"/>
                  </a:ext>
                </a:extLst>
              </a:tr>
              <a:tr h="295767">
                <a:tc>
                  <a:txBody>
                    <a:bodyPr/>
                    <a:lstStyle/>
                    <a:p>
                      <a:pPr algn="l" fontAlgn="b"/>
                      <a:r>
                        <a:rPr lang="en-US" sz="1600" u="none" strike="noStrike">
                          <a:effectLst/>
                        </a:rPr>
                        <a:t>CSLA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7.356500</a:t>
                      </a:r>
                      <a:endParaRPr lang="en-US" sz="16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7.468900</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1.50</a:t>
                      </a:r>
                      <a:endParaRPr lang="en-US" sz="16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927271900"/>
                  </a:ext>
                </a:extLst>
              </a:tr>
              <a:tr h="295767">
                <a:tc>
                  <a:txBody>
                    <a:bodyPr/>
                    <a:lstStyle/>
                    <a:p>
                      <a:pPr algn="l" fontAlgn="b"/>
                      <a:r>
                        <a:rPr lang="en-US" sz="1600" u="none" strike="noStrike">
                          <a:effectLst/>
                        </a:rPr>
                        <a:t>Rocks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1.183700</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1.247000</a:t>
                      </a:r>
                      <a:endParaRPr lang="en-US" sz="16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5.10</a:t>
                      </a:r>
                      <a:endParaRPr lang="en-US" sz="16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095043865"/>
                  </a:ext>
                </a:extLst>
              </a:tr>
              <a:tr h="295767">
                <a:tc>
                  <a:txBody>
                    <a:bodyPr/>
                    <a:lstStyle/>
                    <a:p>
                      <a:pPr algn="l" fontAlgn="b"/>
                      <a:r>
                        <a:rPr lang="en-US" sz="1600" u="none" strike="noStrike">
                          <a:effectLst/>
                        </a:rPr>
                        <a:t>Autofac</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onsolas" panose="020B0609020204030204" pitchFamily="49" charset="0"/>
                        </a:rPr>
                        <a:t>0.689907</a:t>
                      </a:r>
                      <a:endParaRPr lang="en-US" sz="1600" b="0" i="0" u="none" strike="noStrike">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effectLst/>
                          <a:latin typeface="Consolas" panose="020B0609020204030204" pitchFamily="49" charset="0"/>
                        </a:rPr>
                        <a:t>0.656159</a:t>
                      </a:r>
                      <a:endParaRPr lang="en-US" sz="1600" b="0" i="0" u="none" strike="noStrike" dirty="0">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solidFill>
                            <a:schemeClr val="tx1"/>
                          </a:solidFill>
                          <a:effectLst/>
                          <a:latin typeface="Consolas" panose="020B0609020204030204" pitchFamily="49" charset="0"/>
                        </a:rPr>
                        <a:t>4.90</a:t>
                      </a:r>
                      <a:endParaRPr lang="en-US" sz="1600" b="0" i="0" u="none" strike="noStrike" dirty="0">
                        <a:solidFill>
                          <a:schemeClr val="tx1"/>
                        </a:solidFill>
                        <a:effectLst/>
                        <a:latin typeface="Consolas" panose="020B0609020204030204" pitchFamily="49"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1198086642"/>
                  </a:ext>
                </a:extLst>
              </a:tr>
              <a:tr h="295767">
                <a:tc>
                  <a:txBody>
                    <a:bodyPr/>
                    <a:lstStyle/>
                    <a:p>
                      <a:pPr algn="l" fontAlgn="b"/>
                      <a:r>
                        <a:rPr lang="en-US" sz="1600" u="none" strike="noStrike">
                          <a:effectLst/>
                        </a:rPr>
                        <a:t>AutoMapper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1.288004</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1.299830</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0.91</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546367361"/>
                  </a:ext>
                </a:extLst>
              </a:tr>
              <a:tr h="295767">
                <a:tc>
                  <a:txBody>
                    <a:bodyPr/>
                    <a:lstStyle/>
                    <a:p>
                      <a:pPr algn="l" fontAlgn="b"/>
                      <a:r>
                        <a:rPr lang="en-US" sz="1600" u="none" strike="noStrike">
                          <a:effectLst/>
                        </a:rPr>
                        <a:t>Moq</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onsolas" panose="020B0609020204030204" pitchFamily="49" charset="0"/>
                        </a:rPr>
                        <a:t>2.685695</a:t>
                      </a:r>
                      <a:endParaRPr lang="en-US" sz="1600" b="0" i="0" u="none" strike="noStrike">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onsolas" panose="020B0609020204030204" pitchFamily="49" charset="0"/>
                        </a:rPr>
                        <a:t>2.664690</a:t>
                      </a:r>
                      <a:endParaRPr lang="en-US" sz="1600" b="0" i="0" u="none" strike="noStrike">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solidFill>
                            <a:schemeClr val="tx1"/>
                          </a:solidFill>
                          <a:effectLst/>
                          <a:latin typeface="Consolas" panose="020B0609020204030204" pitchFamily="49" charset="0"/>
                        </a:rPr>
                        <a:t>0.78</a:t>
                      </a:r>
                      <a:endParaRPr lang="en-US" sz="1600" b="0" i="0" u="none" strike="noStrike" dirty="0">
                        <a:solidFill>
                          <a:schemeClr val="tx1"/>
                        </a:solidFill>
                        <a:effectLst/>
                        <a:latin typeface="Consolas" panose="020B0609020204030204" pitchFamily="49"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3723585294"/>
                  </a:ext>
                </a:extLst>
              </a:tr>
              <a:tr h="271963">
                <a:tc>
                  <a:txBody>
                    <a:bodyPr/>
                    <a:lstStyle/>
                    <a:p>
                      <a:pPr algn="l" fontAlgn="b"/>
                      <a:r>
                        <a:rPr lang="en-US" sz="1600" u="none" strike="noStrike" dirty="0" err="1">
                          <a:effectLst/>
                        </a:rPr>
                        <a:t>Newtonsoft.Json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0.775628</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0.792198</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2.09</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254346067"/>
                  </a:ext>
                </a:extLst>
              </a:tr>
              <a:tr h="295767">
                <a:tc>
                  <a:txBody>
                    <a:bodyPr/>
                    <a:lstStyle/>
                    <a:p>
                      <a:pPr algn="l" fontAlgn="b"/>
                      <a:r>
                        <a:rPr lang="en-US" sz="1600" u="none" strike="noStrike">
                          <a:effectLst/>
                        </a:rPr>
                        <a:t>AngleSharp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2.203796</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2.233484</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1.33</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896516998"/>
                  </a:ext>
                </a:extLst>
              </a:tr>
              <a:tr h="295767">
                <a:tc>
                  <a:txBody>
                    <a:bodyPr/>
                    <a:lstStyle/>
                    <a:p>
                      <a:pPr algn="l" fontAlgn="b"/>
                      <a:r>
                        <a:rPr lang="en-US" sz="1600" u="none" strike="noStrike">
                          <a:effectLst/>
                        </a:rPr>
                        <a:t>NLog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1.218776</a:t>
                      </a:r>
                      <a:endParaRPr lang="en-US" sz="16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1.212346</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0.53</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115336915"/>
                  </a:ext>
                </a:extLst>
              </a:tr>
              <a:tr h="295767">
                <a:tc>
                  <a:txBody>
                    <a:bodyPr/>
                    <a:lstStyle/>
                    <a:p>
                      <a:pPr algn="l" fontAlgn="b"/>
                      <a:r>
                        <a:rPr lang="en-US" sz="1600" u="none" strike="noStrike">
                          <a:effectLst/>
                        </a:rPr>
                        <a:t>NodaTime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1.570425</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1.576338</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0.38</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4177526450"/>
                  </a:ext>
                </a:extLst>
              </a:tr>
            </a:tbl>
          </a:graphicData>
        </a:graphic>
      </p:graphicFrame>
    </p:spTree>
    <p:extLst>
      <p:ext uri="{BB962C8B-B14F-4D97-AF65-F5344CB8AC3E}">
        <p14:creationId xmlns:p14="http://schemas.microsoft.com/office/powerpoint/2010/main" val="2767583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sp>
        <p:nvSpPr>
          <p:cNvPr id="5" name="Rectangle 4"/>
          <p:cNvSpPr/>
          <p:nvPr/>
        </p:nvSpPr>
        <p:spPr>
          <a:xfrm>
            <a:off x="532356" y="1250745"/>
            <a:ext cx="9103806" cy="1477328"/>
          </a:xfrm>
          <a:prstGeom prst="rect">
            <a:avLst/>
          </a:prstGeom>
        </p:spPr>
        <p:txBody>
          <a:bodyPr wrap="square">
            <a:spAutoFit/>
          </a:bodyPr>
          <a:lstStyle/>
          <a:p>
            <a:r>
              <a:rPr lang="en-US" dirty="0">
                <a:latin typeface="Consolas" panose="020B0609020204030204" pitchFamily="49" charset="0"/>
              </a:rPr>
              <a:t>[Benchmark]</a:t>
            </a:r>
          </a:p>
          <a:p>
            <a:r>
              <a:rPr lang="en-US" dirty="0">
                <a:latin typeface="Consolas" panose="020B0609020204030204" pitchFamily="49" charset="0"/>
              </a:rPr>
              <a:t>public </a:t>
            </a:r>
            <a:r>
              <a:rPr lang="en-US" dirty="0" err="1">
                <a:latin typeface="Consolas" panose="020B0609020204030204" pitchFamily="49" charset="0"/>
              </a:rPr>
              <a:t>ExpressionSyntax</a:t>
            </a:r>
            <a:r>
              <a:rPr lang="en-US" dirty="0">
                <a:latin typeface="Consolas" panose="020B0609020204030204" pitchFamily="49" charset="0"/>
              </a:rPr>
              <a:t> </a:t>
            </a:r>
            <a:r>
              <a:rPr lang="en-US" dirty="0" err="1">
                <a:latin typeface="Consolas" panose="020B0609020204030204" pitchFamily="49" charset="0"/>
              </a:rPr>
              <a:t>ParseWithTabs</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SyntaxFactory.ParseExpression</a:t>
            </a:r>
            <a:r>
              <a:rPr lang="en-US" dirty="0">
                <a:latin typeface="Consolas" panose="020B0609020204030204" pitchFamily="49" charset="0"/>
              </a:rPr>
              <a:t>("		</a:t>
            </a:r>
            <a:r>
              <a:rPr lang="en-US" dirty="0" err="1">
                <a:latin typeface="Consolas" panose="020B0609020204030204" pitchFamily="49" charset="0"/>
              </a:rPr>
              <a:t>myObject</a:t>
            </a:r>
            <a:r>
              <a:rPr lang="en-US" dirty="0">
                <a:latin typeface="Consolas" panose="020B0609020204030204" pitchFamily="49" charset="0"/>
              </a:rPr>
              <a:t> != null");</a:t>
            </a:r>
          </a:p>
          <a:p>
            <a:r>
              <a:rPr lang="en-US" dirty="0">
                <a:latin typeface="Consolas" panose="020B0609020204030204" pitchFamily="49" charset="0"/>
              </a:rPr>
              <a:t>}</a:t>
            </a:r>
          </a:p>
        </p:txBody>
      </p:sp>
      <p:sp>
        <p:nvSpPr>
          <p:cNvPr id="6" name="Rectangle 5"/>
          <p:cNvSpPr/>
          <p:nvPr/>
        </p:nvSpPr>
        <p:spPr>
          <a:xfrm>
            <a:off x="532356" y="4126248"/>
            <a:ext cx="9103806" cy="1477328"/>
          </a:xfrm>
          <a:prstGeom prst="rect">
            <a:avLst/>
          </a:prstGeom>
        </p:spPr>
        <p:txBody>
          <a:bodyPr wrap="square">
            <a:spAutoFit/>
          </a:bodyPr>
          <a:lstStyle/>
          <a:p>
            <a:r>
              <a:rPr lang="en-US" dirty="0">
                <a:latin typeface="Consolas" panose="020B0609020204030204" pitchFamily="49" charset="0"/>
              </a:rPr>
              <a:t>[Benchmark]</a:t>
            </a:r>
          </a:p>
          <a:p>
            <a:r>
              <a:rPr lang="en-US" dirty="0">
                <a:latin typeface="Consolas" panose="020B0609020204030204" pitchFamily="49" charset="0"/>
              </a:rPr>
              <a:t>public </a:t>
            </a:r>
            <a:r>
              <a:rPr lang="en-US" dirty="0" err="1">
                <a:latin typeface="Consolas" panose="020B0609020204030204" pitchFamily="49" charset="0"/>
              </a:rPr>
              <a:t>ExpressionSyntax</a:t>
            </a:r>
            <a:r>
              <a:rPr lang="en-US" dirty="0">
                <a:latin typeface="Consolas" panose="020B0609020204030204" pitchFamily="49" charset="0"/>
              </a:rPr>
              <a:t> </a:t>
            </a:r>
            <a:r>
              <a:rPr lang="en-US" dirty="0" err="1">
                <a:latin typeface="Consolas" panose="020B0609020204030204" pitchFamily="49" charset="0"/>
              </a:rPr>
              <a:t>ParseWithSpaces</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SyntaxFactory.ParseExpression</a:t>
            </a:r>
            <a:r>
              <a:rPr lang="en-US" dirty="0">
                <a:latin typeface="Consolas" panose="020B0609020204030204" pitchFamily="49" charset="0"/>
              </a:rPr>
              <a:t>("      </a:t>
            </a:r>
            <a:r>
              <a:rPr lang="en-US" dirty="0" err="1">
                <a:latin typeface="Consolas" panose="020B0609020204030204" pitchFamily="49" charset="0"/>
              </a:rPr>
              <a:t>myObject</a:t>
            </a:r>
            <a:r>
              <a:rPr lang="en-US" dirty="0">
                <a:latin typeface="Consolas" panose="020B0609020204030204" pitchFamily="49" charset="0"/>
              </a:rPr>
              <a:t> != null");</a:t>
            </a:r>
          </a:p>
          <a:p>
            <a:r>
              <a:rPr lang="en-US" dirty="0">
                <a:latin typeface="Consolas" panose="020B0609020204030204" pitchFamily="49" charset="0"/>
              </a:rPr>
              <a:t>}</a:t>
            </a:r>
          </a:p>
        </p:txBody>
      </p:sp>
      <p:sp>
        <p:nvSpPr>
          <p:cNvPr id="7" name="TextBox 6"/>
          <p:cNvSpPr txBox="1"/>
          <p:nvPr/>
        </p:nvSpPr>
        <p:spPr>
          <a:xfrm>
            <a:off x="3737987" y="3242494"/>
            <a:ext cx="6389891" cy="369332"/>
          </a:xfrm>
          <a:prstGeom prst="rect">
            <a:avLst/>
          </a:prstGeom>
          <a:noFill/>
        </p:spPr>
        <p:txBody>
          <a:bodyPr wrap="none" rtlCol="0">
            <a:spAutoFit/>
          </a:bodyPr>
          <a:lstStyle/>
          <a:p>
            <a:r>
              <a:rPr lang="en-US" dirty="0" err="1">
                <a:latin typeface="Consolas" panose="020B0609020204030204" pitchFamily="49" charset="0"/>
              </a:rPr>
              <a:t>SyntaxTrivia</a:t>
            </a:r>
            <a:r>
              <a:rPr lang="en-US" dirty="0">
                <a:latin typeface="Consolas" panose="020B0609020204030204" pitchFamily="49" charset="0"/>
              </a:rPr>
              <a:t>, Kind == </a:t>
            </a:r>
            <a:r>
              <a:rPr lang="en-US" dirty="0" err="1">
                <a:latin typeface="Consolas" panose="020B0609020204030204" pitchFamily="49" charset="0"/>
              </a:rPr>
              <a:t>SyntaxKind.WhitespaceTrivia</a:t>
            </a:r>
            <a:endParaRPr lang="en-US" dirty="0">
              <a:latin typeface="Consolas" panose="020B0609020204030204" pitchFamily="49" charset="0"/>
            </a:endParaRPr>
          </a:p>
        </p:txBody>
      </p:sp>
      <p:cxnSp>
        <p:nvCxnSpPr>
          <p:cNvPr id="9" name="Straight Arrow Connector 8"/>
          <p:cNvCxnSpPr>
            <a:stCxn id="7" idx="0"/>
          </p:cNvCxnSpPr>
          <p:nvPr/>
        </p:nvCxnSpPr>
        <p:spPr>
          <a:xfrm flipH="1" flipV="1">
            <a:off x="6350558" y="2291024"/>
            <a:ext cx="582375" cy="9514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flipH="1">
            <a:off x="6008914" y="3611826"/>
            <a:ext cx="924019" cy="14223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903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4" name="Picture 3"/>
          <p:cNvPicPr>
            <a:picLocks noChangeAspect="1"/>
          </p:cNvPicPr>
          <p:nvPr/>
        </p:nvPicPr>
        <p:blipFill>
          <a:blip r:embed="rId3"/>
          <a:stretch>
            <a:fillRect/>
          </a:stretch>
        </p:blipFill>
        <p:spPr>
          <a:xfrm>
            <a:off x="2319674" y="2228027"/>
            <a:ext cx="7558935" cy="2092763"/>
          </a:xfrm>
          <a:prstGeom prst="rect">
            <a:avLst/>
          </a:prstGeom>
        </p:spPr>
      </p:pic>
    </p:spTree>
    <p:extLst>
      <p:ext uri="{BB962C8B-B14F-4D97-AF65-F5344CB8AC3E}">
        <p14:creationId xmlns:p14="http://schemas.microsoft.com/office/powerpoint/2010/main" val="3210711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2" name="Picture 1"/>
          <p:cNvPicPr>
            <a:picLocks noChangeAspect="1"/>
          </p:cNvPicPr>
          <p:nvPr/>
        </p:nvPicPr>
        <p:blipFill>
          <a:blip r:embed="rId3"/>
          <a:stretch>
            <a:fillRect/>
          </a:stretch>
        </p:blipFill>
        <p:spPr>
          <a:xfrm>
            <a:off x="2126690" y="795142"/>
            <a:ext cx="7944904" cy="5100004"/>
          </a:xfrm>
          <a:prstGeom prst="rect">
            <a:avLst/>
          </a:prstGeom>
        </p:spPr>
      </p:pic>
    </p:spTree>
    <p:extLst>
      <p:ext uri="{BB962C8B-B14F-4D97-AF65-F5344CB8AC3E}">
        <p14:creationId xmlns:p14="http://schemas.microsoft.com/office/powerpoint/2010/main" val="2355184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4" name="Picture 3"/>
          <p:cNvPicPr>
            <a:picLocks noChangeAspect="1"/>
          </p:cNvPicPr>
          <p:nvPr/>
        </p:nvPicPr>
        <p:blipFill>
          <a:blip r:embed="rId3"/>
          <a:stretch>
            <a:fillRect/>
          </a:stretch>
        </p:blipFill>
        <p:spPr>
          <a:xfrm>
            <a:off x="1546023" y="1547447"/>
            <a:ext cx="9106238" cy="3567164"/>
          </a:xfrm>
          <a:prstGeom prst="rect">
            <a:avLst/>
          </a:prstGeom>
        </p:spPr>
      </p:pic>
      <p:sp>
        <p:nvSpPr>
          <p:cNvPr id="5" name="Rectangle 4"/>
          <p:cNvSpPr/>
          <p:nvPr/>
        </p:nvSpPr>
        <p:spPr>
          <a:xfrm>
            <a:off x="5154804" y="3331029"/>
            <a:ext cx="3858567"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333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87359" y="1487155"/>
            <a:ext cx="9780070" cy="4029389"/>
          </a:xfrm>
          <a:prstGeom prst="rect">
            <a:avLst/>
          </a:prstGeom>
        </p:spPr>
      </p:pic>
      <p:sp>
        <p:nvSpPr>
          <p:cNvPr id="3" name="Title 2"/>
          <p:cNvSpPr>
            <a:spLocks noGrp="1"/>
          </p:cNvSpPr>
          <p:nvPr>
            <p:ph type="title"/>
          </p:nvPr>
        </p:nvSpPr>
        <p:spPr/>
        <p:txBody>
          <a:bodyPr/>
          <a:lstStyle/>
          <a:p>
            <a:r>
              <a:rPr lang="en-US" dirty="0"/>
              <a:t>Results	</a:t>
            </a:r>
          </a:p>
        </p:txBody>
      </p:sp>
      <p:sp>
        <p:nvSpPr>
          <p:cNvPr id="5" name="Rectangle 4"/>
          <p:cNvSpPr/>
          <p:nvPr/>
        </p:nvSpPr>
        <p:spPr>
          <a:xfrm>
            <a:off x="5345723" y="3803301"/>
            <a:ext cx="5385917"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541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2603" y="1989575"/>
            <a:ext cx="9993078" cy="3074794"/>
          </a:xfrm>
          <a:prstGeom prst="rect">
            <a:avLst/>
          </a:prstGeom>
        </p:spPr>
      </p:pic>
      <p:sp>
        <p:nvSpPr>
          <p:cNvPr id="3" name="Title 2"/>
          <p:cNvSpPr>
            <a:spLocks noGrp="1"/>
          </p:cNvSpPr>
          <p:nvPr>
            <p:ph type="title"/>
          </p:nvPr>
        </p:nvSpPr>
        <p:spPr/>
        <p:txBody>
          <a:bodyPr/>
          <a:lstStyle/>
          <a:p>
            <a:r>
              <a:rPr lang="en-US" dirty="0"/>
              <a:t>Results	</a:t>
            </a:r>
          </a:p>
        </p:txBody>
      </p:sp>
      <p:sp>
        <p:nvSpPr>
          <p:cNvPr id="5" name="Rectangle 4"/>
          <p:cNvSpPr/>
          <p:nvPr/>
        </p:nvSpPr>
        <p:spPr>
          <a:xfrm>
            <a:off x="3949002" y="3481752"/>
            <a:ext cx="6531429"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556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063" y="1257933"/>
            <a:ext cx="8484158" cy="4428730"/>
          </a:xfrm>
          <a:prstGeom prst="rect">
            <a:avLst/>
          </a:prstGeom>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https://ih1.redbubble.net/image.91369793.6242/flat,1000x1000,075,f.jpg</a:t>
            </a:r>
          </a:p>
        </p:txBody>
      </p:sp>
    </p:spTree>
    <p:extLst>
      <p:ext uri="{BB962C8B-B14F-4D97-AF65-F5344CB8AC3E}">
        <p14:creationId xmlns:p14="http://schemas.microsoft.com/office/powerpoint/2010/main" val="968854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http://www.walkercreativedesign.com/wp-content/uploads/2011/01/Consistency-550x280.png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838" y="1382065"/>
            <a:ext cx="8022608" cy="4084237"/>
          </a:xfrm>
          <a:prstGeom prst="rect">
            <a:avLst/>
          </a:prstGeom>
        </p:spPr>
      </p:pic>
    </p:spTree>
    <p:extLst>
      <p:ext uri="{BB962C8B-B14F-4D97-AF65-F5344CB8AC3E}">
        <p14:creationId xmlns:p14="http://schemas.microsoft.com/office/powerpoint/2010/main" val="75947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Overview</a:t>
            </a:r>
          </a:p>
          <a:p>
            <a:r>
              <a:rPr lang="en-US" dirty="0"/>
              <a:t>Data</a:t>
            </a:r>
          </a:p>
          <a:p>
            <a:r>
              <a:rPr lang="en-US" dirty="0"/>
              <a:t>Results</a:t>
            </a:r>
          </a:p>
          <a:p>
            <a:r>
              <a:rPr lang="en-US" dirty="0"/>
              <a:t>Conclusion</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2703007" y="2090057"/>
            <a:ext cx="9360527" cy="3632013"/>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800" dirty="0">
                <a:latin typeface="+mn-lt"/>
              </a:rPr>
              <a:t>Remember…</a:t>
            </a:r>
          </a:p>
          <a:p>
            <a:pPr marL="68580" indent="0" algn="ctr">
              <a:buNone/>
            </a:pPr>
            <a:r>
              <a:rPr lang="en-US" sz="2800" dirty="0">
                <a:latin typeface="+mn-lt"/>
              </a:rPr>
              <a:t>https://github.com/JasonBock/TabsVsSpaces</a:t>
            </a:r>
          </a:p>
          <a:p>
            <a:pPr marL="68580" indent="0" algn="ctr">
              <a:buNone/>
            </a:pPr>
            <a:endParaRPr lang="en-US" sz="2800" dirty="0">
              <a:latin typeface="+mn-lt"/>
            </a:endParaRPr>
          </a:p>
          <a:p>
            <a:pPr marL="68580" indent="0" algn="ctr">
              <a:buNone/>
            </a:pPr>
            <a:r>
              <a:rPr lang="en-US" sz="2800" dirty="0">
                <a:latin typeface="+mn-lt"/>
              </a:rPr>
              <a:t>https://github.com/JasonBock/Presentations/blob/master/Tabs%20Vs.%20Spaces%20-%20The%20Greatest%20Battle%20of%20Our%20Time.pptx</a:t>
            </a:r>
          </a:p>
          <a:p>
            <a:pPr marL="68580" indent="0" algn="ctr">
              <a:buNone/>
            </a:pPr>
            <a:endParaRPr lang="en-US" sz="2800" dirty="0">
              <a:latin typeface="+mn-lt"/>
            </a:endParaRPr>
          </a:p>
        </p:txBody>
      </p:sp>
    </p:spTree>
    <p:extLst>
      <p:ext uri="{BB962C8B-B14F-4D97-AF65-F5344CB8AC3E}">
        <p14:creationId xmlns:p14="http://schemas.microsoft.com/office/powerpoint/2010/main" val="1849878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https://happygoallucky.files.wordpress.com/2014/11/groupoffriendshugging.jpg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586" y="1286816"/>
            <a:ext cx="9001111" cy="4199585"/>
          </a:xfrm>
          <a:prstGeom prst="rect">
            <a:avLst/>
          </a:prstGeom>
        </p:spPr>
      </p:pic>
    </p:spTree>
    <p:extLst>
      <p:ext uri="{BB962C8B-B14F-4D97-AF65-F5344CB8AC3E}">
        <p14:creationId xmlns:p14="http://schemas.microsoft.com/office/powerpoint/2010/main" val="3424108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13" y="1238743"/>
            <a:ext cx="2622389" cy="186619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8542" y="381837"/>
            <a:ext cx="3213143" cy="193430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4269" y="3836728"/>
            <a:ext cx="2857500" cy="183832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9608" y="4312978"/>
            <a:ext cx="1924050" cy="136207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000" y="1881187"/>
            <a:ext cx="3810000" cy="3095625"/>
          </a:xfrm>
          <a:prstGeom prst="rect">
            <a:avLst/>
          </a:prstGeom>
        </p:spPr>
      </p:pic>
    </p:spTree>
    <p:extLst>
      <p:ext uri="{BB962C8B-B14F-4D97-AF65-F5344CB8AC3E}">
        <p14:creationId xmlns:p14="http://schemas.microsoft.com/office/powerpoint/2010/main" val="553490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Tabs Vs. Spaces - The Greatest Battle of Our Time</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4" y="3637066"/>
            <a:ext cx="6318169"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https://github.com/JasonBock/TabsVsSpaces</a:t>
            </a:r>
          </a:p>
          <a:p>
            <a:pPr marL="285750" indent="-285750">
              <a:buFont typeface="Arial" panose="020B0604020202020204" pitchFamily="34" charset="0"/>
              <a:buChar char="•"/>
            </a:pPr>
            <a:r>
              <a:rPr lang="en-US" dirty="0"/>
              <a:t>https://github.com/JasonBock/Presentations/blob/master/Tabs%20Vs.%20Spaces%20-%20The%20Greatest%20Battle%20of%20Our%20Time.pptx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402486" y="1010214"/>
            <a:ext cx="7393311" cy="4851860"/>
          </a:xfrm>
          <a:prstGeom prst="rect">
            <a:avLst/>
          </a:prstGeom>
        </p:spPr>
      </p:pic>
      <p:sp>
        <p:nvSpPr>
          <p:cNvPr id="3" name="Title 2"/>
          <p:cNvSpPr>
            <a:spLocks noGrp="1"/>
          </p:cNvSpPr>
          <p:nvPr>
            <p:ph type="title"/>
          </p:nvPr>
        </p:nvSpPr>
        <p:spPr/>
        <p:txBody>
          <a:bodyPr/>
          <a:lstStyle/>
          <a:p>
            <a:r>
              <a:rPr lang="en-US" dirty="0"/>
              <a:t>Overview</a:t>
            </a:r>
          </a:p>
        </p:txBody>
      </p:sp>
      <p:sp>
        <p:nvSpPr>
          <p:cNvPr id="2" name="Rectangle 1"/>
          <p:cNvSpPr/>
          <p:nvPr/>
        </p:nvSpPr>
        <p:spPr>
          <a:xfrm>
            <a:off x="2631440" y="4693919"/>
            <a:ext cx="6850982" cy="1077218"/>
          </a:xfrm>
          <a:prstGeom prst="rect">
            <a:avLst/>
          </a:prstGeom>
        </p:spPr>
        <p:txBody>
          <a:bodyPr wrap="square">
            <a:spAutoFit/>
          </a:bodyPr>
          <a:lstStyle/>
          <a:p>
            <a:pPr algn="ctr"/>
            <a:r>
              <a:rPr lang="en-US" sz="3200" dirty="0">
                <a:solidFill>
                  <a:schemeClr val="bg1"/>
                </a:solidFill>
              </a:rPr>
              <a:t>Put on your asbestos suits, folks. It’s </a:t>
            </a:r>
            <a:r>
              <a:rPr lang="en-US" sz="3200" dirty="0" err="1">
                <a:solidFill>
                  <a:schemeClr val="bg1"/>
                </a:solidFill>
              </a:rPr>
              <a:t>gonna</a:t>
            </a:r>
            <a:r>
              <a:rPr lang="en-US" sz="3200" dirty="0">
                <a:solidFill>
                  <a:schemeClr val="bg1"/>
                </a:solidFill>
              </a:rPr>
              <a:t> get </a:t>
            </a:r>
            <a:r>
              <a:rPr lang="en-US" sz="3200" i="1" dirty="0">
                <a:solidFill>
                  <a:schemeClr val="bg1"/>
                </a:solidFill>
              </a:rPr>
              <a:t>hot</a:t>
            </a:r>
            <a:r>
              <a:rPr lang="en-US" sz="3200" dirty="0">
                <a:solidFill>
                  <a:schemeClr val="bg1"/>
                </a:solidFill>
              </a:rPr>
              <a:t> in </a:t>
            </a:r>
            <a:r>
              <a:rPr lang="en-US" sz="3200" b="1" dirty="0">
                <a:solidFill>
                  <a:schemeClr val="bg1"/>
                </a:solidFill>
              </a:rPr>
              <a:t>this</a:t>
            </a:r>
            <a:r>
              <a:rPr lang="en-US" sz="3200" dirty="0">
                <a:solidFill>
                  <a:schemeClr val="bg1"/>
                </a:solidFill>
              </a:rPr>
              <a:t> kitchen.</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https://c1.staticflickr.com/5/4107/5059831974_cf8c475aef_b.jpg</a:t>
            </a:r>
          </a:p>
          <a:p>
            <a:pPr algn="r"/>
            <a:r>
              <a:rPr lang="en-US" sz="1200" dirty="0">
                <a:latin typeface="+mj-lt"/>
                <a:cs typeface="Calibri" pitchFamily="34" charset="0"/>
              </a:rPr>
              <a:t>http://joshondesign.com/2014/09/02/bar</a:t>
            </a:r>
          </a:p>
        </p:txBody>
      </p:sp>
    </p:spTree>
    <p:extLst>
      <p:ext uri="{BB962C8B-B14F-4D97-AF65-F5344CB8AC3E}">
        <p14:creationId xmlns:p14="http://schemas.microsoft.com/office/powerpoint/2010/main" val="179199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388" y="1086088"/>
            <a:ext cx="6849507" cy="4569856"/>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http://i5.asn.im/couple-arguing-_ucgr.jpg</a:t>
            </a:r>
          </a:p>
        </p:txBody>
      </p:sp>
    </p:spTree>
    <p:extLst>
      <p:ext uri="{BB962C8B-B14F-4D97-AF65-F5344CB8AC3E}">
        <p14:creationId xmlns:p14="http://schemas.microsoft.com/office/powerpoint/2010/main" val="3616601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http://www.actionmoviefreak.com/images/action-movie-blog/wonder-woman-warriors-ride-into-battle.jpg</a:t>
            </a:r>
          </a:p>
          <a:p>
            <a:pPr algn="r"/>
            <a:r>
              <a:rPr lang="en-US" sz="1200" dirty="0">
                <a:latin typeface="+mj-lt"/>
                <a:cs typeface="Calibri" pitchFamily="34" charset="0"/>
              </a:rPr>
              <a:t>http://trendbump.com/wp-content/uploads/2013/10/lotrlegobuild11.jpg</a:t>
            </a:r>
          </a:p>
          <a:p>
            <a:pPr algn="r"/>
            <a:r>
              <a:rPr lang="en-US" sz="1200" dirty="0">
                <a:latin typeface="+mj-lt"/>
                <a:cs typeface="Calibri" pitchFamily="34" charset="0"/>
              </a:rPr>
              <a:t>http://www.agniinteractive.com/wp-content/uploads/2011/05/war-scene.jpg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19" y="913677"/>
            <a:ext cx="6355163" cy="26223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863" y="2075475"/>
            <a:ext cx="5351890" cy="356297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438" y="3512738"/>
            <a:ext cx="6384053" cy="2346778"/>
          </a:xfrm>
          <a:prstGeom prst="rect">
            <a:avLst/>
          </a:prstGeom>
        </p:spPr>
      </p:pic>
    </p:spTree>
    <p:extLst>
      <p:ext uri="{BB962C8B-B14F-4D97-AF65-F5344CB8AC3E}">
        <p14:creationId xmlns:p14="http://schemas.microsoft.com/office/powerpoint/2010/main" val="229434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https://www.youtube.com/watch?v=SsoOG6ZeyUI</a:t>
            </a:r>
          </a:p>
        </p:txBody>
      </p:sp>
      <p:pic>
        <p:nvPicPr>
          <p:cNvPr id="2" name="Picture 1"/>
          <p:cNvPicPr>
            <a:picLocks noChangeAspect="1"/>
          </p:cNvPicPr>
          <p:nvPr/>
        </p:nvPicPr>
        <p:blipFill>
          <a:blip r:embed="rId3"/>
          <a:stretch>
            <a:fillRect/>
          </a:stretch>
        </p:blipFill>
        <p:spPr>
          <a:xfrm>
            <a:off x="2535055" y="985520"/>
            <a:ext cx="7128173" cy="4846320"/>
          </a:xfrm>
          <a:prstGeom prst="rect">
            <a:avLst/>
          </a:prstGeom>
        </p:spPr>
      </p:pic>
    </p:spTree>
    <p:extLst>
      <p:ext uri="{BB962C8B-B14F-4D97-AF65-F5344CB8AC3E}">
        <p14:creationId xmlns:p14="http://schemas.microsoft.com/office/powerpoint/2010/main" val="3450597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	</a:t>
            </a:r>
          </a:p>
        </p:txBody>
      </p:sp>
      <p:sp>
        <p:nvSpPr>
          <p:cNvPr id="5" name="Content Placeholder 4"/>
          <p:cNvSpPr>
            <a:spLocks noGrp="1"/>
          </p:cNvSpPr>
          <p:nvPr>
            <p:ph idx="1"/>
          </p:nvPr>
        </p:nvSpPr>
        <p:spPr/>
        <p:txBody>
          <a:bodyPr/>
          <a:lstStyle/>
          <a:p>
            <a:r>
              <a:rPr lang="en-US" dirty="0"/>
              <a:t>"Try cutting/pasting something that is tab based!" - </a:t>
            </a:r>
            <a:r>
              <a:rPr lang="en-US" dirty="0">
                <a:hlinkClick r:id="rId3"/>
              </a:rPr>
              <a:t>http://jarrodoverson.com/blog/spaces-vs-tabs/</a:t>
            </a:r>
            <a:endParaRPr lang="en-US" dirty="0"/>
          </a:p>
          <a:p>
            <a:r>
              <a:rPr lang="en-US" dirty="0"/>
              <a:t>"To create nested lists, indent by one tab (or four spaces if you're antediluvian)." - </a:t>
            </a:r>
            <a:r>
              <a:rPr lang="en-US" dirty="0">
                <a:hlinkClick r:id="rId4"/>
              </a:rPr>
              <a:t>http://www.macdrifter.com/2012/04/writing-in-markdown-lists.html</a:t>
            </a:r>
            <a:endParaRPr lang="en-US" dirty="0"/>
          </a:p>
          <a:p>
            <a:r>
              <a:rPr lang="en-US" dirty="0"/>
              <a:t>"...only a moron would use tabs to format their code.“ - </a:t>
            </a:r>
            <a:r>
              <a:rPr lang="en-US" dirty="0">
                <a:hlinkClick r:id="rId5"/>
              </a:rPr>
              <a:t>https://blog.codinghorror.com/death-to-the-space-infidels/</a:t>
            </a:r>
            <a:endParaRPr lang="en-US" dirty="0"/>
          </a:p>
          <a:p>
            <a:r>
              <a:rPr lang="en-US" dirty="0"/>
              <a:t>"...we could try to merge the best of both worlds.  Use tabs for indentation and spaces just for alignment" - </a:t>
            </a:r>
            <a:r>
              <a:rPr lang="en-US" dirty="0">
                <a:hlinkClick r:id="rId6"/>
              </a:rPr>
              <a:t>https://blogs.msdn.microsoft.com/cyrusn/2004/09/14/tabs-vs-spaces/</a:t>
            </a:r>
            <a:endParaRPr lang="en-US" dirty="0"/>
          </a:p>
        </p:txBody>
      </p:sp>
    </p:spTree>
    <p:extLst>
      <p:ext uri="{BB962C8B-B14F-4D97-AF65-F5344CB8AC3E}">
        <p14:creationId xmlns:p14="http://schemas.microsoft.com/office/powerpoint/2010/main" val="2064740849"/>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65A3A91F-3324-4EE4-8BF2-C3B78E1D1674}">
  <ds:schemaRef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PPT_Master_010418</Template>
  <TotalTime>109</TotalTime>
  <Words>2383</Words>
  <Application>Microsoft Office PowerPoint</Application>
  <PresentationFormat>Widescreen</PresentationFormat>
  <Paragraphs>330</Paragraphs>
  <Slides>42</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Dotum</vt: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Tabs Vs. Spaces - The Greatest Battle of Our Time</vt:lpstr>
      <vt:lpstr>Personal Info</vt:lpstr>
      <vt:lpstr>Downloads</vt:lpstr>
      <vt:lpstr>Overview </vt:lpstr>
      <vt:lpstr>Overview</vt:lpstr>
      <vt:lpstr>Overview</vt:lpstr>
      <vt:lpstr>Overview</vt:lpstr>
      <vt:lpstr>Overview</vt:lpstr>
      <vt:lpstr>Overview </vt:lpstr>
      <vt:lpstr>Overview</vt:lpstr>
      <vt:lpstr>Overview</vt:lpstr>
      <vt:lpstr>Data</vt:lpstr>
      <vt:lpstr>Data </vt:lpstr>
      <vt:lpstr>Data </vt:lpstr>
      <vt:lpstr>Data </vt:lpstr>
      <vt:lpstr>Data </vt:lpstr>
      <vt:lpstr>Data </vt:lpstr>
      <vt:lpstr>Data </vt:lpstr>
      <vt:lpstr>Data </vt:lpstr>
      <vt:lpstr>Data </vt:lpstr>
      <vt:lpstr>Data </vt:lpstr>
      <vt:lpstr>Data </vt:lpstr>
      <vt:lpstr>Data </vt:lpstr>
      <vt:lpstr>Data </vt:lpstr>
      <vt:lpstr>Data </vt:lpstr>
      <vt:lpstr>Demo: TabsVsSpaces Code</vt:lpstr>
      <vt:lpstr>Data </vt:lpstr>
      <vt:lpstr>Results </vt:lpstr>
      <vt:lpstr>Results </vt:lpstr>
      <vt:lpstr>Results </vt:lpstr>
      <vt:lpstr>Results </vt:lpstr>
      <vt:lpstr>Results </vt:lpstr>
      <vt:lpstr>Results </vt:lpstr>
      <vt:lpstr>Results </vt:lpstr>
      <vt:lpstr>Results </vt:lpstr>
      <vt:lpstr>Results </vt:lpstr>
      <vt:lpstr>Results </vt:lpstr>
      <vt:lpstr>Conclusion</vt:lpstr>
      <vt:lpstr>Conclusion</vt:lpstr>
      <vt:lpstr>Conclusion</vt:lpstr>
      <vt:lpstr>Conclusion</vt:lpstr>
      <vt:lpstr>Tabs Vs. Spaces - The Greatest Battle of 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7</cp:revision>
  <dcterms:created xsi:type="dcterms:W3CDTF">2018-02-12T02:51:15Z</dcterms:created>
  <dcterms:modified xsi:type="dcterms:W3CDTF">2018-06-08T04:00:11Z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